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43"/>
  </p:notesMasterIdLst>
  <p:sldIdLst>
    <p:sldId id="256" r:id="rId3"/>
    <p:sldId id="273" r:id="rId4"/>
    <p:sldId id="274" r:id="rId5"/>
    <p:sldId id="275" r:id="rId6"/>
    <p:sldId id="276" r:id="rId7"/>
    <p:sldId id="277" r:id="rId8"/>
    <p:sldId id="272" r:id="rId9"/>
    <p:sldId id="257" r:id="rId10"/>
    <p:sldId id="292" r:id="rId11"/>
    <p:sldId id="293" r:id="rId12"/>
    <p:sldId id="280" r:id="rId13"/>
    <p:sldId id="283" r:id="rId14"/>
    <p:sldId id="302" r:id="rId15"/>
    <p:sldId id="294" r:id="rId16"/>
    <p:sldId id="311" r:id="rId17"/>
    <p:sldId id="312" r:id="rId18"/>
    <p:sldId id="313" r:id="rId19"/>
    <p:sldId id="296" r:id="rId20"/>
    <p:sldId id="318" r:id="rId21"/>
    <p:sldId id="288" r:id="rId22"/>
    <p:sldId id="329" r:id="rId23"/>
    <p:sldId id="286" r:id="rId24"/>
    <p:sldId id="305" r:id="rId25"/>
    <p:sldId id="281" r:id="rId26"/>
    <p:sldId id="287" r:id="rId27"/>
    <p:sldId id="326" r:id="rId28"/>
    <p:sldId id="327" r:id="rId29"/>
    <p:sldId id="258" r:id="rId30"/>
    <p:sldId id="328" r:id="rId31"/>
    <p:sldId id="319" r:id="rId32"/>
    <p:sldId id="320" r:id="rId33"/>
    <p:sldId id="321" r:id="rId34"/>
    <p:sldId id="324" r:id="rId35"/>
    <p:sldId id="325" r:id="rId36"/>
    <p:sldId id="278" r:id="rId37"/>
    <p:sldId id="279" r:id="rId38"/>
    <p:sldId id="266" r:id="rId39"/>
    <p:sldId id="297" r:id="rId40"/>
    <p:sldId id="309" r:id="rId41"/>
    <p:sldId id="317" r:id="rId42"/>
  </p:sldIdLst>
  <p:sldSz cx="12192000" cy="6858000"/>
  <p:notesSz cx="6858000" cy="9144000"/>
  <p:embeddedFontLst>
    <p:embeddedFont>
      <p:font typeface="Alfarn" panose="00000800000000000000" charset="0"/>
      <p:bold r:id="rId44"/>
    </p:embeddedFont>
    <p:embeddedFont>
      <p:font typeface="Calibri" panose="020F0502020204030204" pitchFamily="34" charset="0"/>
      <p:regular r:id="rId45"/>
      <p:bold r:id="rId46"/>
      <p:italic r:id="rId47"/>
      <p:boldItalic r:id="rId48"/>
    </p:embeddedFont>
    <p:embeddedFont>
      <p:font typeface="Amazon Ember" panose="020B0604020202020204" charset="0"/>
      <p:regular r:id="rId49"/>
      <p:bold r:id="rId50"/>
      <p:italic r:id="rId51"/>
      <p:boldItalic r:id="rId52"/>
    </p:embeddedFont>
    <p:embeddedFont>
      <p:font typeface="Lucida Console" panose="020B0609040504020204" pitchFamily="49" charset="0"/>
      <p:regular r:id="rId53"/>
    </p:embeddedFont>
    <p:embeddedFont>
      <p:font typeface="Segoe UI" panose="020B0502040204020203" pitchFamily="34" charset="0"/>
      <p:regular r:id="rId54"/>
      <p:bold r:id="rId55"/>
      <p:italic r:id="rId56"/>
      <p:boldItalic r:id="rId57"/>
    </p:embeddedFont>
    <p:embeddedFont>
      <p:font typeface="Stencil" panose="040409050D0802020404" pitchFamily="82" charset="0"/>
      <p:regular r:id="rId58"/>
    </p:embeddedFont>
    <p:embeddedFont>
      <p:font typeface="CarlMarx" panose="020B0604020202020204" charset="0"/>
      <p:regular r:id="rId59"/>
      <p:bold r:id="rId60"/>
    </p:embeddedFont>
    <p:embeddedFont>
      <p:font typeface="Consolas" panose="020B0609020204030204" pitchFamily="49"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83029" autoAdjust="0"/>
  </p:normalViewPr>
  <p:slideViewPr>
    <p:cSldViewPr snapToGrid="0">
      <p:cViewPr varScale="1">
        <p:scale>
          <a:sx n="74" d="100"/>
          <a:sy n="74" d="100"/>
        </p:scale>
        <p:origin x="9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AWS New Cloud </a:t>
            </a:r>
            <a:r>
              <a:rPr lang="en-US" dirty="0"/>
              <a:t>Capabilities</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Sheet1!$C$2</c:f>
              <c:strCache>
                <c:ptCount val="1"/>
                <c:pt idx="0">
                  <c:v>Cloud Capabilities</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Sheet1!$B$3:$B$10</c:f>
              <c:numCache>
                <c:formatCode>General</c:formatCode>
                <c:ptCount val="8"/>
                <c:pt idx="0">
                  <c:v>2011</c:v>
                </c:pt>
                <c:pt idx="1">
                  <c:v>2012</c:v>
                </c:pt>
                <c:pt idx="2">
                  <c:v>2013</c:v>
                </c:pt>
                <c:pt idx="3">
                  <c:v>2014</c:v>
                </c:pt>
                <c:pt idx="4">
                  <c:v>2015</c:v>
                </c:pt>
                <c:pt idx="5">
                  <c:v>2016</c:v>
                </c:pt>
                <c:pt idx="6">
                  <c:v>2017</c:v>
                </c:pt>
                <c:pt idx="7">
                  <c:v>2018</c:v>
                </c:pt>
              </c:numCache>
            </c:numRef>
          </c:xVal>
          <c:yVal>
            <c:numRef>
              <c:f>Sheet1!$C$3:$C$10</c:f>
              <c:numCache>
                <c:formatCode>General</c:formatCode>
                <c:ptCount val="8"/>
                <c:pt idx="0">
                  <c:v>80</c:v>
                </c:pt>
                <c:pt idx="1">
                  <c:v>160</c:v>
                </c:pt>
                <c:pt idx="2">
                  <c:v>280</c:v>
                </c:pt>
                <c:pt idx="3">
                  <c:v>516</c:v>
                </c:pt>
                <c:pt idx="4">
                  <c:v>722</c:v>
                </c:pt>
                <c:pt idx="5">
                  <c:v>1017</c:v>
                </c:pt>
                <c:pt idx="6">
                  <c:v>1430</c:v>
                </c:pt>
                <c:pt idx="7">
                  <c:v>1957</c:v>
                </c:pt>
              </c:numCache>
            </c:numRef>
          </c:yVal>
          <c:smooth val="0"/>
          <c:extLst>
            <c:ext xmlns:c16="http://schemas.microsoft.com/office/drawing/2014/chart" uri="{C3380CC4-5D6E-409C-BE32-E72D297353CC}">
              <c16:uniqueId val="{00000000-65E0-4C79-B318-2ABD2AB249E7}"/>
            </c:ext>
          </c:extLst>
        </c:ser>
        <c:dLbls>
          <c:showLegendKey val="0"/>
          <c:showVal val="0"/>
          <c:showCatName val="0"/>
          <c:showSerName val="0"/>
          <c:showPercent val="0"/>
          <c:showBubbleSize val="0"/>
        </c:dLbls>
        <c:axId val="408069616"/>
        <c:axId val="408068960"/>
      </c:scatterChart>
      <c:valAx>
        <c:axId val="40806961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08068960"/>
        <c:crosses val="autoZero"/>
        <c:crossBetween val="midCat"/>
      </c:valAx>
      <c:valAx>
        <c:axId val="40806896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08069616"/>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AWS</a:t>
            </a:r>
            <a:r>
              <a:rPr lang="en-US" baseline="0" dirty="0" smtClean="0"/>
              <a:t> New </a:t>
            </a:r>
            <a:r>
              <a:rPr lang="en-US" dirty="0" smtClean="0"/>
              <a:t>Cloud </a:t>
            </a:r>
            <a:r>
              <a:rPr lang="en-US" dirty="0"/>
              <a:t>Capabilities</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Sheet1!$C$2</c:f>
              <c:strCache>
                <c:ptCount val="1"/>
                <c:pt idx="0">
                  <c:v>Cloud Capabilities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868-4936-80A7-E9BB1B86545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868-4936-80A7-E9BB1B86545E}"/>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F868-4936-80A7-E9BB1B86545E}"/>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F868-4936-80A7-E9BB1B86545E}"/>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F868-4936-80A7-E9BB1B86545E}"/>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F868-4936-80A7-E9BB1B86545E}"/>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F868-4936-80A7-E9BB1B86545E}"/>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F868-4936-80A7-E9BB1B86545E}"/>
              </c:ext>
            </c:extLst>
          </c:dPt>
          <c:cat>
            <c:numRef>
              <c:f>Sheet1!$B$3:$B$10</c:f>
              <c:numCache>
                <c:formatCode>General</c:formatCode>
                <c:ptCount val="8"/>
                <c:pt idx="0">
                  <c:v>2011</c:v>
                </c:pt>
                <c:pt idx="1">
                  <c:v>2012</c:v>
                </c:pt>
                <c:pt idx="2">
                  <c:v>2013</c:v>
                </c:pt>
                <c:pt idx="3">
                  <c:v>2014</c:v>
                </c:pt>
                <c:pt idx="4">
                  <c:v>2015</c:v>
                </c:pt>
                <c:pt idx="5">
                  <c:v>2016</c:v>
                </c:pt>
                <c:pt idx="6">
                  <c:v>2017</c:v>
                </c:pt>
                <c:pt idx="7">
                  <c:v>2018</c:v>
                </c:pt>
              </c:numCache>
            </c:numRef>
          </c:cat>
          <c:val>
            <c:numRef>
              <c:f>Sheet1!$C$3:$C$10</c:f>
              <c:numCache>
                <c:formatCode>General</c:formatCode>
                <c:ptCount val="8"/>
                <c:pt idx="0">
                  <c:v>80</c:v>
                </c:pt>
                <c:pt idx="1">
                  <c:v>160</c:v>
                </c:pt>
                <c:pt idx="2">
                  <c:v>280</c:v>
                </c:pt>
                <c:pt idx="3">
                  <c:v>516</c:v>
                </c:pt>
                <c:pt idx="4">
                  <c:v>722</c:v>
                </c:pt>
                <c:pt idx="5">
                  <c:v>1017</c:v>
                </c:pt>
                <c:pt idx="6">
                  <c:v>1430</c:v>
                </c:pt>
                <c:pt idx="7">
                  <c:v>1957</c:v>
                </c:pt>
              </c:numCache>
            </c:numRef>
          </c:val>
          <c:extLst>
            <c:ext xmlns:c16="http://schemas.microsoft.com/office/drawing/2014/chart" uri="{C3380CC4-5D6E-409C-BE32-E72D297353CC}">
              <c16:uniqueId val="{00000010-F868-4936-80A7-E9BB1B86545E}"/>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63ADD5-8F34-B843-89F8-47769A5C1CAF}" type="doc">
      <dgm:prSet loTypeId="urn:microsoft.com/office/officeart/2005/8/layout/venn2" loCatId="relationship" qsTypeId="urn:microsoft.com/office/officeart/2005/8/quickstyle/simple1" qsCatId="simple" csTypeId="urn:microsoft.com/office/officeart/2005/8/colors/colorful2" csCatId="colorful" phldr="1"/>
      <dgm:spPr/>
      <dgm:t>
        <a:bodyPr/>
        <a:lstStyle/>
        <a:p>
          <a:endParaRPr lang="en-US"/>
        </a:p>
      </dgm:t>
    </dgm:pt>
    <dgm:pt modelId="{1F37480A-3787-5841-9D43-E78E83A8A245}">
      <dgm:prSet custT="1"/>
      <dgm:spPr/>
      <dgm:t>
        <a:bodyPr/>
        <a:lstStyle/>
        <a:p>
          <a:r>
            <a:rPr lang="en-US" sz="1800" b="1" dirty="0">
              <a:solidFill>
                <a:schemeClr val="tx1"/>
              </a:solidFill>
            </a:rPr>
            <a:t>App</a:t>
          </a:r>
        </a:p>
      </dgm:t>
    </dgm:pt>
    <dgm:pt modelId="{CA3B6D8F-CD8E-2D41-9FD2-62E8F929B7E7}" type="parTrans" cxnId="{518F62F9-74AD-8D41-9909-E3F73BF74649}">
      <dgm:prSet/>
      <dgm:spPr/>
      <dgm:t>
        <a:bodyPr/>
        <a:lstStyle/>
        <a:p>
          <a:endParaRPr lang="en-US" sz="2000" b="1">
            <a:solidFill>
              <a:schemeClr val="tx1"/>
            </a:solidFill>
          </a:endParaRPr>
        </a:p>
      </dgm:t>
    </dgm:pt>
    <dgm:pt modelId="{2B9CA6B9-2608-114C-9FC7-0EEFD575CE10}" type="sibTrans" cxnId="{518F62F9-74AD-8D41-9909-E3F73BF74649}">
      <dgm:prSet/>
      <dgm:spPr/>
      <dgm:t>
        <a:bodyPr/>
        <a:lstStyle/>
        <a:p>
          <a:endParaRPr lang="en-US" sz="2000" b="1">
            <a:solidFill>
              <a:schemeClr val="tx1"/>
            </a:solidFill>
          </a:endParaRPr>
        </a:p>
      </dgm:t>
    </dgm:pt>
    <dgm:pt modelId="{A43A4D72-EFA2-6F4D-9B9E-038894E0073F}">
      <dgm:prSet custT="1"/>
      <dgm:spPr/>
      <dgm:t>
        <a:bodyPr/>
        <a:lstStyle/>
        <a:p>
          <a:r>
            <a:rPr lang="en-US" sz="1800" b="1" dirty="0">
              <a:solidFill>
                <a:schemeClr val="tx1"/>
              </a:solidFill>
            </a:rPr>
            <a:t>Environments</a:t>
          </a:r>
        </a:p>
      </dgm:t>
    </dgm:pt>
    <dgm:pt modelId="{2B632B4F-2BC8-064C-B8F7-D2E8E8371709}" type="parTrans" cxnId="{7BD2DC22-AB06-8043-B4EF-CF05CA90C975}">
      <dgm:prSet/>
      <dgm:spPr/>
      <dgm:t>
        <a:bodyPr/>
        <a:lstStyle/>
        <a:p>
          <a:endParaRPr lang="en-US" sz="2000" b="1">
            <a:solidFill>
              <a:schemeClr val="tx1"/>
            </a:solidFill>
          </a:endParaRPr>
        </a:p>
      </dgm:t>
    </dgm:pt>
    <dgm:pt modelId="{D702B4B4-829A-9041-92D3-4ECD9C230917}" type="sibTrans" cxnId="{7BD2DC22-AB06-8043-B4EF-CF05CA90C975}">
      <dgm:prSet/>
      <dgm:spPr/>
      <dgm:t>
        <a:bodyPr/>
        <a:lstStyle/>
        <a:p>
          <a:endParaRPr lang="en-US" sz="2000" b="1">
            <a:solidFill>
              <a:schemeClr val="tx1"/>
            </a:solidFill>
          </a:endParaRPr>
        </a:p>
      </dgm:t>
    </dgm:pt>
    <dgm:pt modelId="{FD564CCF-B6A2-934B-9FAA-7EF2E03BAB0C}">
      <dgm:prSet custT="1"/>
      <dgm:spPr/>
      <dgm:t>
        <a:bodyPr/>
        <a:lstStyle/>
        <a:p>
          <a:r>
            <a:rPr lang="en-US" sz="1800" b="1" dirty="0">
              <a:solidFill>
                <a:schemeClr val="tx1"/>
              </a:solidFill>
            </a:rPr>
            <a:t>Stacks</a:t>
          </a:r>
        </a:p>
      </dgm:t>
    </dgm:pt>
    <dgm:pt modelId="{0DD40DCB-1C70-6A4F-9B4E-6FFC56851921}" type="parTrans" cxnId="{84A76447-E3BB-A849-99D0-7D7A3A7A533F}">
      <dgm:prSet/>
      <dgm:spPr/>
      <dgm:t>
        <a:bodyPr/>
        <a:lstStyle/>
        <a:p>
          <a:endParaRPr lang="en-US" sz="2000" b="1">
            <a:solidFill>
              <a:schemeClr val="tx1"/>
            </a:solidFill>
          </a:endParaRPr>
        </a:p>
      </dgm:t>
    </dgm:pt>
    <dgm:pt modelId="{7C277E36-45D5-B14F-B963-5561DFDBD873}" type="sibTrans" cxnId="{84A76447-E3BB-A849-99D0-7D7A3A7A533F}">
      <dgm:prSet/>
      <dgm:spPr/>
      <dgm:t>
        <a:bodyPr/>
        <a:lstStyle/>
        <a:p>
          <a:endParaRPr lang="en-US" sz="2000" b="1">
            <a:solidFill>
              <a:schemeClr val="tx1"/>
            </a:solidFill>
          </a:endParaRPr>
        </a:p>
      </dgm:t>
    </dgm:pt>
    <dgm:pt modelId="{C5055CAF-E424-094C-ABE8-08A77F637195}">
      <dgm:prSet custT="1"/>
      <dgm:spPr/>
      <dgm:t>
        <a:bodyPr/>
        <a:lstStyle/>
        <a:p>
          <a:r>
            <a:rPr lang="en-US" sz="1800" b="1" dirty="0">
              <a:solidFill>
                <a:schemeClr val="tx1"/>
              </a:solidFill>
            </a:rPr>
            <a:t>Constructs</a:t>
          </a:r>
        </a:p>
      </dgm:t>
    </dgm:pt>
    <dgm:pt modelId="{1C83570E-FB72-754B-80B3-1A296BB75582}" type="parTrans" cxnId="{AB78B210-1AAB-7F41-9C4E-5ED0B77D9730}">
      <dgm:prSet/>
      <dgm:spPr/>
      <dgm:t>
        <a:bodyPr/>
        <a:lstStyle/>
        <a:p>
          <a:endParaRPr lang="en-US" sz="2000" b="1">
            <a:solidFill>
              <a:schemeClr val="tx1"/>
            </a:solidFill>
          </a:endParaRPr>
        </a:p>
      </dgm:t>
    </dgm:pt>
    <dgm:pt modelId="{4A017308-EFA5-B94E-A6C4-BA4AB9864FD0}" type="sibTrans" cxnId="{AB78B210-1AAB-7F41-9C4E-5ED0B77D9730}">
      <dgm:prSet/>
      <dgm:spPr/>
      <dgm:t>
        <a:bodyPr/>
        <a:lstStyle/>
        <a:p>
          <a:endParaRPr lang="en-US" sz="2000" b="1">
            <a:solidFill>
              <a:schemeClr val="tx1"/>
            </a:solidFill>
          </a:endParaRPr>
        </a:p>
      </dgm:t>
    </dgm:pt>
    <dgm:pt modelId="{27A45FC2-9CBA-D640-B7B6-CA52A800D3F4}">
      <dgm:prSet custT="1"/>
      <dgm:spPr/>
      <dgm:t>
        <a:bodyPr/>
        <a:lstStyle/>
        <a:p>
          <a:r>
            <a:rPr lang="en-US" sz="1800" b="1" dirty="0">
              <a:solidFill>
                <a:schemeClr val="tx1"/>
              </a:solidFill>
            </a:rPr>
            <a:t>Resources</a:t>
          </a:r>
        </a:p>
      </dgm:t>
    </dgm:pt>
    <dgm:pt modelId="{B76E3C9D-29D1-CC49-9C74-ABA708C258C5}" type="parTrans" cxnId="{EDDD94FE-132A-584F-813A-8B759DD678FB}">
      <dgm:prSet/>
      <dgm:spPr/>
      <dgm:t>
        <a:bodyPr/>
        <a:lstStyle/>
        <a:p>
          <a:endParaRPr lang="en-US" sz="2000" b="1">
            <a:solidFill>
              <a:schemeClr val="tx1"/>
            </a:solidFill>
          </a:endParaRPr>
        </a:p>
      </dgm:t>
    </dgm:pt>
    <dgm:pt modelId="{DF6C6B5B-4607-6A4D-875A-DAFEB8EF0647}" type="sibTrans" cxnId="{EDDD94FE-132A-584F-813A-8B759DD678FB}">
      <dgm:prSet/>
      <dgm:spPr/>
      <dgm:t>
        <a:bodyPr/>
        <a:lstStyle/>
        <a:p>
          <a:endParaRPr lang="en-US" sz="2000" b="1">
            <a:solidFill>
              <a:schemeClr val="tx1"/>
            </a:solidFill>
          </a:endParaRPr>
        </a:p>
      </dgm:t>
    </dgm:pt>
    <dgm:pt modelId="{04B6C68C-19EF-2E4B-8EFC-35455BA7D837}" type="pres">
      <dgm:prSet presAssocID="{BF63ADD5-8F34-B843-89F8-47769A5C1CAF}" presName="Name0" presStyleCnt="0">
        <dgm:presLayoutVars>
          <dgm:chMax val="7"/>
          <dgm:resizeHandles val="exact"/>
        </dgm:presLayoutVars>
      </dgm:prSet>
      <dgm:spPr/>
      <dgm:t>
        <a:bodyPr/>
        <a:lstStyle/>
        <a:p>
          <a:endParaRPr lang="en-US"/>
        </a:p>
      </dgm:t>
    </dgm:pt>
    <dgm:pt modelId="{324A8211-F1CF-D241-A1F2-DFACF908D53B}" type="pres">
      <dgm:prSet presAssocID="{BF63ADD5-8F34-B843-89F8-47769A5C1CAF}" presName="comp1" presStyleCnt="0"/>
      <dgm:spPr/>
    </dgm:pt>
    <dgm:pt modelId="{34CEA6DB-2E16-3841-A66E-8A308BFA4F66}" type="pres">
      <dgm:prSet presAssocID="{BF63ADD5-8F34-B843-89F8-47769A5C1CAF}" presName="circle1" presStyleLbl="node1" presStyleIdx="0" presStyleCnt="5"/>
      <dgm:spPr/>
      <dgm:t>
        <a:bodyPr/>
        <a:lstStyle/>
        <a:p>
          <a:endParaRPr lang="en-US"/>
        </a:p>
      </dgm:t>
    </dgm:pt>
    <dgm:pt modelId="{9710749F-7CE3-2E43-8781-2F96A3FB194F}" type="pres">
      <dgm:prSet presAssocID="{BF63ADD5-8F34-B843-89F8-47769A5C1CAF}" presName="c1text" presStyleLbl="node1" presStyleIdx="0" presStyleCnt="5">
        <dgm:presLayoutVars>
          <dgm:bulletEnabled val="1"/>
        </dgm:presLayoutVars>
      </dgm:prSet>
      <dgm:spPr/>
      <dgm:t>
        <a:bodyPr/>
        <a:lstStyle/>
        <a:p>
          <a:endParaRPr lang="en-US"/>
        </a:p>
      </dgm:t>
    </dgm:pt>
    <dgm:pt modelId="{FF3B52AA-9102-724C-BD32-C4BA0E27832F}" type="pres">
      <dgm:prSet presAssocID="{BF63ADD5-8F34-B843-89F8-47769A5C1CAF}" presName="comp2" presStyleCnt="0"/>
      <dgm:spPr/>
    </dgm:pt>
    <dgm:pt modelId="{BD5CEDC5-B92D-7241-A470-35959477F589}" type="pres">
      <dgm:prSet presAssocID="{BF63ADD5-8F34-B843-89F8-47769A5C1CAF}" presName="circle2" presStyleLbl="node1" presStyleIdx="1" presStyleCnt="5"/>
      <dgm:spPr/>
      <dgm:t>
        <a:bodyPr/>
        <a:lstStyle/>
        <a:p>
          <a:endParaRPr lang="en-US"/>
        </a:p>
      </dgm:t>
    </dgm:pt>
    <dgm:pt modelId="{39F3F3BD-F45C-1546-B658-26FDBFE2A4C4}" type="pres">
      <dgm:prSet presAssocID="{BF63ADD5-8F34-B843-89F8-47769A5C1CAF}" presName="c2text" presStyleLbl="node1" presStyleIdx="1" presStyleCnt="5">
        <dgm:presLayoutVars>
          <dgm:bulletEnabled val="1"/>
        </dgm:presLayoutVars>
      </dgm:prSet>
      <dgm:spPr/>
      <dgm:t>
        <a:bodyPr/>
        <a:lstStyle/>
        <a:p>
          <a:endParaRPr lang="en-US"/>
        </a:p>
      </dgm:t>
    </dgm:pt>
    <dgm:pt modelId="{CF1324C8-70EC-9D48-A6DE-A8AA56D470FB}" type="pres">
      <dgm:prSet presAssocID="{BF63ADD5-8F34-B843-89F8-47769A5C1CAF}" presName="comp3" presStyleCnt="0"/>
      <dgm:spPr/>
    </dgm:pt>
    <dgm:pt modelId="{C31DE072-1F94-1747-A12F-BC78E8C895BE}" type="pres">
      <dgm:prSet presAssocID="{BF63ADD5-8F34-B843-89F8-47769A5C1CAF}" presName="circle3" presStyleLbl="node1" presStyleIdx="2" presStyleCnt="5"/>
      <dgm:spPr/>
      <dgm:t>
        <a:bodyPr/>
        <a:lstStyle/>
        <a:p>
          <a:endParaRPr lang="en-US"/>
        </a:p>
      </dgm:t>
    </dgm:pt>
    <dgm:pt modelId="{6E666258-5C23-AF46-A791-D6DDF6183974}" type="pres">
      <dgm:prSet presAssocID="{BF63ADD5-8F34-B843-89F8-47769A5C1CAF}" presName="c3text" presStyleLbl="node1" presStyleIdx="2" presStyleCnt="5">
        <dgm:presLayoutVars>
          <dgm:bulletEnabled val="1"/>
        </dgm:presLayoutVars>
      </dgm:prSet>
      <dgm:spPr/>
      <dgm:t>
        <a:bodyPr/>
        <a:lstStyle/>
        <a:p>
          <a:endParaRPr lang="en-US"/>
        </a:p>
      </dgm:t>
    </dgm:pt>
    <dgm:pt modelId="{3250251F-7F93-EE44-8731-19F86B9FF084}" type="pres">
      <dgm:prSet presAssocID="{BF63ADD5-8F34-B843-89F8-47769A5C1CAF}" presName="comp4" presStyleCnt="0"/>
      <dgm:spPr/>
    </dgm:pt>
    <dgm:pt modelId="{E6072825-D852-9047-B204-34C415665E0F}" type="pres">
      <dgm:prSet presAssocID="{BF63ADD5-8F34-B843-89F8-47769A5C1CAF}" presName="circle4" presStyleLbl="node1" presStyleIdx="3" presStyleCnt="5"/>
      <dgm:spPr/>
      <dgm:t>
        <a:bodyPr/>
        <a:lstStyle/>
        <a:p>
          <a:endParaRPr lang="en-US"/>
        </a:p>
      </dgm:t>
    </dgm:pt>
    <dgm:pt modelId="{1303600C-7302-9C4D-A179-0B0903B913A2}" type="pres">
      <dgm:prSet presAssocID="{BF63ADD5-8F34-B843-89F8-47769A5C1CAF}" presName="c4text" presStyleLbl="node1" presStyleIdx="3" presStyleCnt="5">
        <dgm:presLayoutVars>
          <dgm:bulletEnabled val="1"/>
        </dgm:presLayoutVars>
      </dgm:prSet>
      <dgm:spPr/>
      <dgm:t>
        <a:bodyPr/>
        <a:lstStyle/>
        <a:p>
          <a:endParaRPr lang="en-US"/>
        </a:p>
      </dgm:t>
    </dgm:pt>
    <dgm:pt modelId="{CBBF9BB6-44B2-4340-A27E-75D48305657F}" type="pres">
      <dgm:prSet presAssocID="{BF63ADD5-8F34-B843-89F8-47769A5C1CAF}" presName="comp5" presStyleCnt="0"/>
      <dgm:spPr/>
    </dgm:pt>
    <dgm:pt modelId="{FB227776-21E4-C942-BB7B-E2D692D8B1D5}" type="pres">
      <dgm:prSet presAssocID="{BF63ADD5-8F34-B843-89F8-47769A5C1CAF}" presName="circle5" presStyleLbl="node1" presStyleIdx="4" presStyleCnt="5"/>
      <dgm:spPr/>
      <dgm:t>
        <a:bodyPr/>
        <a:lstStyle/>
        <a:p>
          <a:endParaRPr lang="en-US"/>
        </a:p>
      </dgm:t>
    </dgm:pt>
    <dgm:pt modelId="{CD718BC4-8B29-0042-B2FD-7BBD27C96714}" type="pres">
      <dgm:prSet presAssocID="{BF63ADD5-8F34-B843-89F8-47769A5C1CAF}" presName="c5text" presStyleLbl="node1" presStyleIdx="4" presStyleCnt="5">
        <dgm:presLayoutVars>
          <dgm:bulletEnabled val="1"/>
        </dgm:presLayoutVars>
      </dgm:prSet>
      <dgm:spPr/>
      <dgm:t>
        <a:bodyPr/>
        <a:lstStyle/>
        <a:p>
          <a:endParaRPr lang="en-US"/>
        </a:p>
      </dgm:t>
    </dgm:pt>
  </dgm:ptLst>
  <dgm:cxnLst>
    <dgm:cxn modelId="{E781DB61-8DE0-744F-BA2C-F4FAB59CF2E9}" type="presOf" srcId="{BF63ADD5-8F34-B843-89F8-47769A5C1CAF}" destId="{04B6C68C-19EF-2E4B-8EFC-35455BA7D837}" srcOrd="0" destOrd="0" presId="urn:microsoft.com/office/officeart/2005/8/layout/venn2"/>
    <dgm:cxn modelId="{A46B867D-A6EF-364D-ADCA-91CD60ADC4AF}" type="presOf" srcId="{1F37480A-3787-5841-9D43-E78E83A8A245}" destId="{9710749F-7CE3-2E43-8781-2F96A3FB194F}" srcOrd="1" destOrd="0" presId="urn:microsoft.com/office/officeart/2005/8/layout/venn2"/>
    <dgm:cxn modelId="{7BD2DC22-AB06-8043-B4EF-CF05CA90C975}" srcId="{BF63ADD5-8F34-B843-89F8-47769A5C1CAF}" destId="{A43A4D72-EFA2-6F4D-9B9E-038894E0073F}" srcOrd="1" destOrd="0" parTransId="{2B632B4F-2BC8-064C-B8F7-D2E8E8371709}" sibTransId="{D702B4B4-829A-9041-92D3-4ECD9C230917}"/>
    <dgm:cxn modelId="{537E6878-7BF0-FA4F-B22A-60CCC98FCE9A}" type="presOf" srcId="{FD564CCF-B6A2-934B-9FAA-7EF2E03BAB0C}" destId="{C31DE072-1F94-1747-A12F-BC78E8C895BE}" srcOrd="0" destOrd="0" presId="urn:microsoft.com/office/officeart/2005/8/layout/venn2"/>
    <dgm:cxn modelId="{7E3D188A-1164-6444-9B0A-381EE60D6546}" type="presOf" srcId="{C5055CAF-E424-094C-ABE8-08A77F637195}" destId="{E6072825-D852-9047-B204-34C415665E0F}" srcOrd="0" destOrd="0" presId="urn:microsoft.com/office/officeart/2005/8/layout/venn2"/>
    <dgm:cxn modelId="{F055D253-26B7-354F-8DCE-A64FD7F482D2}" type="presOf" srcId="{A43A4D72-EFA2-6F4D-9B9E-038894E0073F}" destId="{39F3F3BD-F45C-1546-B658-26FDBFE2A4C4}" srcOrd="1" destOrd="0" presId="urn:microsoft.com/office/officeart/2005/8/layout/venn2"/>
    <dgm:cxn modelId="{AB78B210-1AAB-7F41-9C4E-5ED0B77D9730}" srcId="{BF63ADD5-8F34-B843-89F8-47769A5C1CAF}" destId="{C5055CAF-E424-094C-ABE8-08A77F637195}" srcOrd="3" destOrd="0" parTransId="{1C83570E-FB72-754B-80B3-1A296BB75582}" sibTransId="{4A017308-EFA5-B94E-A6C4-BA4AB9864FD0}"/>
    <dgm:cxn modelId="{518F62F9-74AD-8D41-9909-E3F73BF74649}" srcId="{BF63ADD5-8F34-B843-89F8-47769A5C1CAF}" destId="{1F37480A-3787-5841-9D43-E78E83A8A245}" srcOrd="0" destOrd="0" parTransId="{CA3B6D8F-CD8E-2D41-9FD2-62E8F929B7E7}" sibTransId="{2B9CA6B9-2608-114C-9FC7-0EEFD575CE10}"/>
    <dgm:cxn modelId="{EDDD94FE-132A-584F-813A-8B759DD678FB}" srcId="{BF63ADD5-8F34-B843-89F8-47769A5C1CAF}" destId="{27A45FC2-9CBA-D640-B7B6-CA52A800D3F4}" srcOrd="4" destOrd="0" parTransId="{B76E3C9D-29D1-CC49-9C74-ABA708C258C5}" sibTransId="{DF6C6B5B-4607-6A4D-875A-DAFEB8EF0647}"/>
    <dgm:cxn modelId="{1A7B1F12-82D7-704F-B4F4-202DCCA3846E}" type="presOf" srcId="{1F37480A-3787-5841-9D43-E78E83A8A245}" destId="{34CEA6DB-2E16-3841-A66E-8A308BFA4F66}" srcOrd="0" destOrd="0" presId="urn:microsoft.com/office/officeart/2005/8/layout/venn2"/>
    <dgm:cxn modelId="{030ED1F9-4F2F-D64F-AEAE-9AB8EE31B572}" type="presOf" srcId="{C5055CAF-E424-094C-ABE8-08A77F637195}" destId="{1303600C-7302-9C4D-A179-0B0903B913A2}" srcOrd="1" destOrd="0" presId="urn:microsoft.com/office/officeart/2005/8/layout/venn2"/>
    <dgm:cxn modelId="{5D23FB6E-39D8-574E-8E89-9333D2966748}" type="presOf" srcId="{27A45FC2-9CBA-D640-B7B6-CA52A800D3F4}" destId="{CD718BC4-8B29-0042-B2FD-7BBD27C96714}" srcOrd="1" destOrd="0" presId="urn:microsoft.com/office/officeart/2005/8/layout/venn2"/>
    <dgm:cxn modelId="{54DD6AA6-E461-3842-B9D1-4B324A008EE7}" type="presOf" srcId="{FD564CCF-B6A2-934B-9FAA-7EF2E03BAB0C}" destId="{6E666258-5C23-AF46-A791-D6DDF6183974}" srcOrd="1" destOrd="0" presId="urn:microsoft.com/office/officeart/2005/8/layout/venn2"/>
    <dgm:cxn modelId="{EBD7E994-A002-B74B-BFE5-9BBC6A54823C}" type="presOf" srcId="{A43A4D72-EFA2-6F4D-9B9E-038894E0073F}" destId="{BD5CEDC5-B92D-7241-A470-35959477F589}" srcOrd="0" destOrd="0" presId="urn:microsoft.com/office/officeart/2005/8/layout/venn2"/>
    <dgm:cxn modelId="{CC85BD62-7F3B-524A-ACEF-917443B08352}" type="presOf" srcId="{27A45FC2-9CBA-D640-B7B6-CA52A800D3F4}" destId="{FB227776-21E4-C942-BB7B-E2D692D8B1D5}" srcOrd="0" destOrd="0" presId="urn:microsoft.com/office/officeart/2005/8/layout/venn2"/>
    <dgm:cxn modelId="{84A76447-E3BB-A849-99D0-7D7A3A7A533F}" srcId="{BF63ADD5-8F34-B843-89F8-47769A5C1CAF}" destId="{FD564CCF-B6A2-934B-9FAA-7EF2E03BAB0C}" srcOrd="2" destOrd="0" parTransId="{0DD40DCB-1C70-6A4F-9B4E-6FFC56851921}" sibTransId="{7C277E36-45D5-B14F-B963-5561DFDBD873}"/>
    <dgm:cxn modelId="{78A4C995-7CF9-B24C-998A-E7631E86B839}" type="presParOf" srcId="{04B6C68C-19EF-2E4B-8EFC-35455BA7D837}" destId="{324A8211-F1CF-D241-A1F2-DFACF908D53B}" srcOrd="0" destOrd="0" presId="urn:microsoft.com/office/officeart/2005/8/layout/venn2"/>
    <dgm:cxn modelId="{29C030EC-CCFD-7544-8B65-B2FCC35143C1}" type="presParOf" srcId="{324A8211-F1CF-D241-A1F2-DFACF908D53B}" destId="{34CEA6DB-2E16-3841-A66E-8A308BFA4F66}" srcOrd="0" destOrd="0" presId="urn:microsoft.com/office/officeart/2005/8/layout/venn2"/>
    <dgm:cxn modelId="{9633F8C3-84F7-5143-8991-AC6C310F9A7B}" type="presParOf" srcId="{324A8211-F1CF-D241-A1F2-DFACF908D53B}" destId="{9710749F-7CE3-2E43-8781-2F96A3FB194F}" srcOrd="1" destOrd="0" presId="urn:microsoft.com/office/officeart/2005/8/layout/venn2"/>
    <dgm:cxn modelId="{3E7A4A66-73E9-F14A-AE86-642C62B5D2E0}" type="presParOf" srcId="{04B6C68C-19EF-2E4B-8EFC-35455BA7D837}" destId="{FF3B52AA-9102-724C-BD32-C4BA0E27832F}" srcOrd="1" destOrd="0" presId="urn:microsoft.com/office/officeart/2005/8/layout/venn2"/>
    <dgm:cxn modelId="{AEE82882-6511-784F-8C2F-DDDA36B6A6E3}" type="presParOf" srcId="{FF3B52AA-9102-724C-BD32-C4BA0E27832F}" destId="{BD5CEDC5-B92D-7241-A470-35959477F589}" srcOrd="0" destOrd="0" presId="urn:microsoft.com/office/officeart/2005/8/layout/venn2"/>
    <dgm:cxn modelId="{6FFE92BD-3A05-8349-9C41-34F09DD41EC7}" type="presParOf" srcId="{FF3B52AA-9102-724C-BD32-C4BA0E27832F}" destId="{39F3F3BD-F45C-1546-B658-26FDBFE2A4C4}" srcOrd="1" destOrd="0" presId="urn:microsoft.com/office/officeart/2005/8/layout/venn2"/>
    <dgm:cxn modelId="{BB7A543A-F239-5C48-87F2-C904E70F95AD}" type="presParOf" srcId="{04B6C68C-19EF-2E4B-8EFC-35455BA7D837}" destId="{CF1324C8-70EC-9D48-A6DE-A8AA56D470FB}" srcOrd="2" destOrd="0" presId="urn:microsoft.com/office/officeart/2005/8/layout/venn2"/>
    <dgm:cxn modelId="{95896233-6013-4543-8C5F-4B1F1CA88910}" type="presParOf" srcId="{CF1324C8-70EC-9D48-A6DE-A8AA56D470FB}" destId="{C31DE072-1F94-1747-A12F-BC78E8C895BE}" srcOrd="0" destOrd="0" presId="urn:microsoft.com/office/officeart/2005/8/layout/venn2"/>
    <dgm:cxn modelId="{BB4E13B3-92FB-044D-B7CD-7D70ABDF1018}" type="presParOf" srcId="{CF1324C8-70EC-9D48-A6DE-A8AA56D470FB}" destId="{6E666258-5C23-AF46-A791-D6DDF6183974}" srcOrd="1" destOrd="0" presId="urn:microsoft.com/office/officeart/2005/8/layout/venn2"/>
    <dgm:cxn modelId="{4D8235A0-123B-044F-BAE7-A23AC495DEED}" type="presParOf" srcId="{04B6C68C-19EF-2E4B-8EFC-35455BA7D837}" destId="{3250251F-7F93-EE44-8731-19F86B9FF084}" srcOrd="3" destOrd="0" presId="urn:microsoft.com/office/officeart/2005/8/layout/venn2"/>
    <dgm:cxn modelId="{7E15370D-1FF4-714F-8FF6-C49C24C4EA03}" type="presParOf" srcId="{3250251F-7F93-EE44-8731-19F86B9FF084}" destId="{E6072825-D852-9047-B204-34C415665E0F}" srcOrd="0" destOrd="0" presId="urn:microsoft.com/office/officeart/2005/8/layout/venn2"/>
    <dgm:cxn modelId="{51B56AF7-2612-2A4C-94E1-5892D5172747}" type="presParOf" srcId="{3250251F-7F93-EE44-8731-19F86B9FF084}" destId="{1303600C-7302-9C4D-A179-0B0903B913A2}" srcOrd="1" destOrd="0" presId="urn:microsoft.com/office/officeart/2005/8/layout/venn2"/>
    <dgm:cxn modelId="{5721F67A-BD78-0A47-BF4A-4259BFA3C670}" type="presParOf" srcId="{04B6C68C-19EF-2E4B-8EFC-35455BA7D837}" destId="{CBBF9BB6-44B2-4340-A27E-75D48305657F}" srcOrd="4" destOrd="0" presId="urn:microsoft.com/office/officeart/2005/8/layout/venn2"/>
    <dgm:cxn modelId="{5B99FC70-D98C-B74A-A3B4-1AA1FDEFD56D}" type="presParOf" srcId="{CBBF9BB6-44B2-4340-A27E-75D48305657F}" destId="{FB227776-21E4-C942-BB7B-E2D692D8B1D5}" srcOrd="0" destOrd="0" presId="urn:microsoft.com/office/officeart/2005/8/layout/venn2"/>
    <dgm:cxn modelId="{DAA1CFD2-D0B7-A149-8CC3-9435828CAFED}" type="presParOf" srcId="{CBBF9BB6-44B2-4340-A27E-75D48305657F}" destId="{CD718BC4-8B29-0042-B2FD-7BBD27C96714}"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EA6DB-2E16-3841-A66E-8A308BFA4F66}">
      <dsp:nvSpPr>
        <dsp:cNvPr id="0" name=""/>
        <dsp:cNvSpPr/>
      </dsp:nvSpPr>
      <dsp:spPr>
        <a:xfrm>
          <a:off x="3131573" y="0"/>
          <a:ext cx="5036224" cy="503622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App</a:t>
          </a:r>
        </a:p>
      </dsp:txBody>
      <dsp:txXfrm>
        <a:off x="4705393" y="251811"/>
        <a:ext cx="1888584" cy="503622"/>
      </dsp:txXfrm>
    </dsp:sp>
    <dsp:sp modelId="{BD5CEDC5-B92D-7241-A470-35959477F589}">
      <dsp:nvSpPr>
        <dsp:cNvPr id="0" name=""/>
        <dsp:cNvSpPr/>
      </dsp:nvSpPr>
      <dsp:spPr>
        <a:xfrm>
          <a:off x="3509290" y="755433"/>
          <a:ext cx="4280790" cy="4280790"/>
        </a:xfrm>
        <a:prstGeom prst="ellipse">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Environments</a:t>
          </a:r>
        </a:p>
      </dsp:txBody>
      <dsp:txXfrm>
        <a:off x="4726640" y="1001579"/>
        <a:ext cx="1846090" cy="492290"/>
      </dsp:txXfrm>
    </dsp:sp>
    <dsp:sp modelId="{C31DE072-1F94-1747-A12F-BC78E8C895BE}">
      <dsp:nvSpPr>
        <dsp:cNvPr id="0" name=""/>
        <dsp:cNvSpPr/>
      </dsp:nvSpPr>
      <dsp:spPr>
        <a:xfrm>
          <a:off x="3887007" y="1510867"/>
          <a:ext cx="3525356" cy="3525356"/>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Stacks</a:t>
          </a:r>
        </a:p>
      </dsp:txBody>
      <dsp:txXfrm>
        <a:off x="4737499" y="1754116"/>
        <a:ext cx="1824372" cy="486499"/>
      </dsp:txXfrm>
    </dsp:sp>
    <dsp:sp modelId="{E6072825-D852-9047-B204-34C415665E0F}">
      <dsp:nvSpPr>
        <dsp:cNvPr id="0" name=""/>
        <dsp:cNvSpPr/>
      </dsp:nvSpPr>
      <dsp:spPr>
        <a:xfrm>
          <a:off x="4264724" y="2266300"/>
          <a:ext cx="2769923" cy="2769923"/>
        </a:xfrm>
        <a:prstGeom prst="ellipse">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Constructs</a:t>
          </a:r>
        </a:p>
      </dsp:txBody>
      <dsp:txXfrm>
        <a:off x="4901806" y="2515593"/>
        <a:ext cx="1495758" cy="498586"/>
      </dsp:txXfrm>
    </dsp:sp>
    <dsp:sp modelId="{FB227776-21E4-C942-BB7B-E2D692D8B1D5}">
      <dsp:nvSpPr>
        <dsp:cNvPr id="0" name=""/>
        <dsp:cNvSpPr/>
      </dsp:nvSpPr>
      <dsp:spPr>
        <a:xfrm>
          <a:off x="4642441" y="3021734"/>
          <a:ext cx="2014489" cy="2014489"/>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b="1" kern="1200" dirty="0">
              <a:solidFill>
                <a:schemeClr val="tx1"/>
              </a:solidFill>
            </a:rPr>
            <a:t>Resources</a:t>
          </a:r>
        </a:p>
      </dsp:txBody>
      <dsp:txXfrm>
        <a:off x="4937456" y="3525356"/>
        <a:ext cx="1424459" cy="100724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0.27715</cdr:x>
      <cdr:y>0.39111</cdr:y>
    </cdr:from>
    <cdr:to>
      <cdr:x>0.44695</cdr:x>
      <cdr:y>0.5</cdr:y>
    </cdr:to>
    <cdr:sp macro="" textlink="">
      <cdr:nvSpPr>
        <cdr:cNvPr id="2" name="TextBox 1"/>
        <cdr:cNvSpPr txBox="1"/>
      </cdr:nvSpPr>
      <cdr:spPr>
        <a:xfrm xmlns:a="http://schemas.openxmlformats.org/drawingml/2006/main">
          <a:off x="1531121" y="1642108"/>
          <a:ext cx="938049" cy="4572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smtClean="0"/>
            <a:t>2018 -&gt; 32%</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32% added in 2018… 2019???</a:t>
            </a:r>
          </a:p>
          <a:p>
            <a:r>
              <a:rPr lang="en-US" dirty="0" smtClean="0"/>
              <a:t>No one can spend like</a:t>
            </a:r>
            <a:r>
              <a:rPr lang="en-US" baseline="0" dirty="0" smtClean="0"/>
              <a:t> this…. Unless it’s your Business!</a:t>
            </a:r>
          </a:p>
          <a:p>
            <a:pPr marL="171450" indent="-171450">
              <a:buFontTx/>
              <a:buChar char="-"/>
            </a:pPr>
            <a:r>
              <a:rPr lang="en-US" dirty="0" smtClean="0"/>
              <a:t>OK, Few</a:t>
            </a:r>
            <a:r>
              <a:rPr lang="en-US" baseline="0" dirty="0" smtClean="0"/>
              <a:t> can spend that much on research and innovation</a:t>
            </a:r>
          </a:p>
          <a:p>
            <a:pPr marL="0" indent="0">
              <a:buFontTx/>
              <a:buNone/>
            </a:pPr>
            <a:r>
              <a:rPr lang="en-US" baseline="0" dirty="0" smtClean="0"/>
              <a:t>TAKE ADVANTAGE OF IT</a:t>
            </a:r>
          </a:p>
          <a:p>
            <a:pPr marL="171450" indent="-171450">
              <a:buFontTx/>
              <a:buChar char="-"/>
            </a:pPr>
            <a:r>
              <a:rPr lang="en-US" baseline="0" dirty="0" smtClean="0"/>
              <a:t>If you don’t, your competitors will</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93031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2543475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awesome!</a:t>
            </a:r>
          </a:p>
          <a:p>
            <a:r>
              <a:rPr lang="en-US" baseline="0" dirty="0" smtClean="0"/>
              <a:t>They’re a little complicated, but they’re awesome</a:t>
            </a:r>
            <a:endParaRPr lang="en-US" dirty="0"/>
          </a:p>
        </p:txBody>
      </p:sp>
      <p:sp>
        <p:nvSpPr>
          <p:cNvPr id="4" name="Slide Number Placeholder 3"/>
          <p:cNvSpPr>
            <a:spLocks noGrp="1"/>
          </p:cNvSpPr>
          <p:nvPr>
            <p:ph type="sldNum" sz="quarter" idx="10"/>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2949536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Easy</a:t>
            </a:r>
            <a:r>
              <a:rPr lang="en-US" baseline="0" dirty="0" smtClean="0"/>
              <a:t> to start is a good focus…</a:t>
            </a:r>
          </a:p>
          <a:p>
            <a:r>
              <a:rPr lang="en-US" baseline="0" dirty="0" smtClean="0"/>
              <a:t>More important focus??? Easy to complete!!!</a:t>
            </a:r>
            <a:endParaRPr lang="en-US" dirty="0"/>
          </a:p>
        </p:txBody>
      </p:sp>
      <p:sp>
        <p:nvSpPr>
          <p:cNvPr id="4" name="Slide Number Placeholder 3"/>
          <p:cNvSpPr>
            <a:spLocks noGrp="1"/>
          </p:cNvSpPr>
          <p:nvPr>
            <p:ph type="sldNum" sz="quarter" idx="10"/>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892631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Diagram</a:t>
            </a:r>
            <a:r>
              <a:rPr lang="en-US" baseline="0" dirty="0" smtClean="0"/>
              <a:t> illustrating the VPC and web server fleet our script builds - somewhat simplified to avoid clutter</a:t>
            </a:r>
          </a:p>
          <a:p>
            <a:endParaRPr lang="en-US" baseline="0" dirty="0" smtClean="0"/>
          </a:p>
          <a:p>
            <a:r>
              <a:rPr lang="en-US" baseline="0" dirty="0" smtClean="0"/>
              <a:t>Even for those familiar with AWS and VPC networking, it’s a lot of resources and configuration!</a:t>
            </a:r>
          </a:p>
          <a:p>
            <a:endParaRPr lang="en-US" baseline="0" dirty="0" smtClean="0"/>
          </a:p>
          <a:p>
            <a:r>
              <a:rPr lang="en-US" baseline="0" dirty="0" smtClean="0"/>
              <a:t>Internet gateway allows in/outbound access to wider internet</a:t>
            </a:r>
          </a:p>
          <a:p>
            <a:r>
              <a:rPr lang="en-US" baseline="0" dirty="0" smtClean="0"/>
              <a:t>NAT gateway (shared across subnets) permits outbound access – </a:t>
            </a:r>
            <a:r>
              <a:rPr lang="en-US" baseline="0" dirty="0" err="1" smtClean="0"/>
              <a:t>eg</a:t>
            </a:r>
            <a:r>
              <a:rPr lang="en-US" baseline="0" dirty="0" smtClean="0"/>
              <a:t> our IIS servers can get Windows Updates </a:t>
            </a:r>
            <a:r>
              <a:rPr lang="en-US" baseline="0" dirty="0" err="1" smtClean="0"/>
              <a:t>etc</a:t>
            </a:r>
            <a:endParaRPr lang="en-US" baseline="0" dirty="0" smtClean="0"/>
          </a:p>
          <a:p>
            <a:endParaRPr lang="en-US" baseline="0" dirty="0" smtClean="0"/>
          </a:p>
          <a:p>
            <a:r>
              <a:rPr lang="en-US" baseline="0" dirty="0" smtClean="0"/>
              <a:t>ELB has a target group and listener setup to forward traffic to the instances in the private subnets – which do not have public IP addresses</a:t>
            </a:r>
          </a:p>
          <a:p>
            <a:endParaRPr lang="en-US" baseline="0" dirty="0" smtClean="0"/>
          </a:p>
          <a:p>
            <a:r>
              <a:rPr lang="en-US" baseline="0" dirty="0" smtClean="0"/>
              <a:t>We could have configured the auto scaling group to place instances into the public subnets. In this scenario however, I wanted to test using Systems Manager Session Manager to open PowerShell sessions onto EC2 instances that have no public IP – hence I placed them into private subnets with no direct connectivity from the open internet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738015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4213331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14DAE6-44D2-4946-AC5B-3D13C7B062C7}" type="slidenum">
              <a:rPr lang="en-US" smtClean="0"/>
              <a:t>23</a:t>
            </a:fld>
            <a:endParaRPr lang="en-US"/>
          </a:p>
        </p:txBody>
      </p:sp>
    </p:spTree>
    <p:extLst>
      <p:ext uri="{BB962C8B-B14F-4D97-AF65-F5344CB8AC3E}">
        <p14:creationId xmlns:p14="http://schemas.microsoft.com/office/powerpoint/2010/main" val="1365606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3"/>
                </a:solidFill>
              </a:rPr>
              <a:t>To use the CDK, you author a CDK application in your programming language of choice. CDK applications are organized into components called Constructs. Each construct composes the definition of one or more cloud resources. You will build your own constructs as part of your application, and you can also pull in existing constructs from the CDK’s Cloud Standard Library or from packages published by the Amazon developer community and reuse them. </a:t>
            </a:r>
          </a:p>
          <a:p>
            <a:endParaRPr lang="en-US" dirty="0">
              <a:solidFill>
                <a:schemeClr val="accent3"/>
              </a:solidFill>
            </a:endParaRPr>
          </a:p>
          <a:p>
            <a:r>
              <a:rPr lang="en-US" dirty="0">
                <a:solidFill>
                  <a:schemeClr val="accent3"/>
                </a:solidFill>
              </a:rPr>
              <a:t>As you build your CDK application, you’ll use the </a:t>
            </a:r>
            <a:r>
              <a:rPr lang="en-US" dirty="0" err="1">
                <a:solidFill>
                  <a:schemeClr val="accent3"/>
                </a:solidFill>
              </a:rPr>
              <a:t>cdk</a:t>
            </a:r>
            <a:r>
              <a:rPr lang="en-US" dirty="0">
                <a:solidFill>
                  <a:schemeClr val="accent3"/>
                </a:solidFill>
              </a:rPr>
              <a:t> command line interface to work with it. The main action you’ll take will be to output CloudFormation templates from your CDK App, which can be used through any tool that supports CFN templates, including Pipelines.</a:t>
            </a:r>
          </a:p>
        </p:txBody>
      </p:sp>
      <p:sp>
        <p:nvSpPr>
          <p:cNvPr id="4" name="Slide Number Placeholder 3"/>
          <p:cNvSpPr>
            <a:spLocks noGrp="1"/>
          </p:cNvSpPr>
          <p:nvPr>
            <p:ph type="sldNum" sz="quarter" idx="10"/>
          </p:nvPr>
        </p:nvSpPr>
        <p:spPr/>
        <p:txBody>
          <a:bodyPr/>
          <a:lstStyle/>
          <a:p>
            <a:fld id="{5214DAE6-44D2-4946-AC5B-3D13C7B062C7}" type="slidenum">
              <a:rPr lang="en-US" smtClean="0"/>
              <a:t>26</a:t>
            </a:fld>
            <a:endParaRPr lang="en-US"/>
          </a:p>
        </p:txBody>
      </p:sp>
    </p:spTree>
    <p:extLst>
      <p:ext uri="{BB962C8B-B14F-4D97-AF65-F5344CB8AC3E}">
        <p14:creationId xmlns:p14="http://schemas.microsoft.com/office/powerpoint/2010/main" val="1298959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34</a:t>
            </a:fld>
            <a:endParaRPr lang="en-US"/>
          </a:p>
        </p:txBody>
      </p:sp>
    </p:spTree>
    <p:extLst>
      <p:ext uri="{BB962C8B-B14F-4D97-AF65-F5344CB8AC3E}">
        <p14:creationId xmlns:p14="http://schemas.microsoft.com/office/powerpoint/2010/main" val="48252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35</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36</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37</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38</a:t>
            </a:fld>
            <a:endParaRPr lang="en-US"/>
          </a:p>
        </p:txBody>
      </p:sp>
    </p:spTree>
    <p:extLst>
      <p:ext uri="{BB962C8B-B14F-4D97-AF65-F5344CB8AC3E}">
        <p14:creationId xmlns:p14="http://schemas.microsoft.com/office/powerpoint/2010/main" val="4132475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39</a:t>
            </a:fld>
            <a:endParaRPr lang="en-US"/>
          </a:p>
        </p:txBody>
      </p:sp>
    </p:spTree>
    <p:extLst>
      <p:ext uri="{BB962C8B-B14F-4D97-AF65-F5344CB8AC3E}">
        <p14:creationId xmlns:p14="http://schemas.microsoft.com/office/powerpoint/2010/main" val="50361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frequently goes unmentioned… Eco Friendly</a:t>
            </a:r>
            <a:endParaRPr lang="en-US" dirty="0"/>
          </a:p>
        </p:txBody>
      </p:sp>
      <p:sp>
        <p:nvSpPr>
          <p:cNvPr id="4" name="Slide Number Placeholder 3"/>
          <p:cNvSpPr>
            <a:spLocks noGrp="1"/>
          </p:cNvSpPr>
          <p:nvPr>
            <p:ph type="sldNum" sz="quarter" idx="10"/>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68905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1978947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smtClean="0"/>
              <a:t>@BrucePayette @KhansenHansen</a:t>
            </a:r>
            <a:endParaRPr lang="en-US"/>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7436277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smtClean="0"/>
              <a:t>@BrucePayette @KhansenHansen</a:t>
            </a:r>
            <a:endParaRPr lang="en-US"/>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smtClean="0"/>
              <a:t>@BrucePayette @KhansenHansen</a:t>
            </a:r>
            <a:endParaRPr lang="en-US"/>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smtClean="0"/>
              <a:t>@BrucePayette @KhansenHansen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smtClean="0"/>
              <a:t>@BrucePayette @KhansenHansen</a:t>
            </a:r>
            <a:endParaRPr lang="en-US"/>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smtClean="0"/>
              <a:t>@BrucePayette @KhansenHansen</a:t>
            </a:r>
            <a:endParaRPr lang="en-US" dirty="0"/>
          </a:p>
        </p:txBody>
      </p:sp>
    </p:spTree>
    <p:extLst>
      <p:ext uri="{BB962C8B-B14F-4D97-AF65-F5344CB8AC3E}">
        <p14:creationId xmlns:p14="http://schemas.microsoft.com/office/powerpoint/2010/main" val="422685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smtClean="0"/>
              <a:t>@BrucePayette @KhansenHansen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9">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2" r:id="rId15"/>
    <p:sldLayoutId id="2147483674" r:id="rId16"/>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7">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smtClean="0"/>
              <a:t>@BrucePayette @KhansenHansen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 id="2147483673" r:id="rId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image" Target="../media/image65.svg"/><Relationship Id="rId26" Type="http://schemas.openxmlformats.org/officeDocument/2006/relationships/image" Target="../media/image14.png"/><Relationship Id="rId72" Type="http://schemas.openxmlformats.org/officeDocument/2006/relationships/image" Target="../media/image12.svg"/><Relationship Id="rId39" Type="http://schemas.openxmlformats.org/officeDocument/2006/relationships/image" Target="../media/image91.svg"/><Relationship Id="rId3" Type="http://schemas.openxmlformats.org/officeDocument/2006/relationships/image" Target="../media/image11.png"/><Relationship Id="rId76" Type="http://schemas.openxmlformats.org/officeDocument/2006/relationships/image" Target="../media/image18.png"/><Relationship Id="rId25" Type="http://schemas.openxmlformats.org/officeDocument/2006/relationships/image" Target="../media/image13.png"/><Relationship Id="rId17" Type="http://schemas.openxmlformats.org/officeDocument/2006/relationships/image" Target="../media/image47.svg"/><Relationship Id="rId33" Type="http://schemas.openxmlformats.org/officeDocument/2006/relationships/image" Target="../media/image85.svg"/><Relationship Id="rId2" Type="http://schemas.openxmlformats.org/officeDocument/2006/relationships/notesSlide" Target="../notesSlides/notesSlide14.xml"/><Relationship Id="rId75" Type="http://schemas.openxmlformats.org/officeDocument/2006/relationships/image" Target="../media/image17.png"/><Relationship Id="rId1" Type="http://schemas.openxmlformats.org/officeDocument/2006/relationships/slideLayout" Target="../slideLayouts/slideLayout15.xml"/><Relationship Id="rId24" Type="http://schemas.openxmlformats.org/officeDocument/2006/relationships/image" Target="../media/image12.png"/><Relationship Id="rId74" Type="http://schemas.openxmlformats.org/officeDocument/2006/relationships/image" Target="../media/image16.png"/><Relationship Id="rId79" Type="http://schemas.openxmlformats.org/officeDocument/2006/relationships/image" Target="../media/image21.png"/><Relationship Id="rId23" Type="http://schemas.openxmlformats.org/officeDocument/2006/relationships/image" Target="../media/image14.svg"/><Relationship Id="rId28" Type="http://schemas.openxmlformats.org/officeDocument/2006/relationships/image" Target="../media/image1022.svg"/><Relationship Id="rId73" Type="http://schemas.openxmlformats.org/officeDocument/2006/relationships/image" Target="../media/image15.png"/><Relationship Id="rId78" Type="http://schemas.openxmlformats.org/officeDocument/2006/relationships/image" Target="../media/image20.png"/><Relationship Id="rId14" Type="http://schemas.openxmlformats.org/officeDocument/2006/relationships/image" Target="../media/image1034.svg"/><Relationship Id="rId77" Type="http://schemas.openxmlformats.org/officeDocument/2006/relationships/image" Target="../media/image19.png"/><Relationship Id="rId69" Type="http://schemas.openxmlformats.org/officeDocument/2006/relationships/image" Target="../media/image362.svg"/><Relationship Id="rId22" Type="http://schemas.openxmlformats.org/officeDocument/2006/relationships/image" Target="../media/image18.svg"/><Relationship Id="rId64" Type="http://schemas.openxmlformats.org/officeDocument/2006/relationships/image" Target="../media/image330.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hyperlink" Target="https://cdkworkshop.com/"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hyperlink" Target="https://docs.aws.amazon.com/cdk/latest/guide/what-is.html" TargetMode="External"/><Relationship Id="rId4" Type="http://schemas.openxmlformats.org/officeDocument/2006/relationships/hyperlink" Target="https://github.com/awslabs/aws-cdk"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9.tiff"/><Relationship Id="rId2" Type="http://schemas.openxmlformats.org/officeDocument/2006/relationships/image" Target="../media/image33.tiff"/><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10.tiff"/><Relationship Id="rId4" Type="http://schemas.openxmlformats.org/officeDocument/2006/relationships/image" Target="../media/image34.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smtClean="0"/>
              <a:t>PowerShell AWS Cloud Development Kit</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normAutofit lnSpcReduction="10000"/>
          </a:bodyPr>
          <a:lstStyle/>
          <a:p>
            <a:r>
              <a:rPr lang="en-US" dirty="0" smtClean="0"/>
              <a:t>Kenneth Hansen</a:t>
            </a:r>
          </a:p>
          <a:p>
            <a:r>
              <a:rPr lang="en-US" dirty="0" smtClean="0"/>
              <a:t>Bruce Payette</a:t>
            </a:r>
          </a:p>
          <a:p>
            <a:r>
              <a:rPr lang="en-US" dirty="0" smtClean="0"/>
              <a:t>Amazon AWS</a:t>
            </a:r>
            <a:endParaRPr lang="en-US" dirty="0"/>
          </a:p>
        </p:txBody>
      </p:sp>
    </p:spTree>
    <p:extLst>
      <p:ext uri="{BB962C8B-B14F-4D97-AF65-F5344CB8AC3E}">
        <p14:creationId xmlns:p14="http://schemas.microsoft.com/office/powerpoint/2010/main" val="573852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Innovation</a:t>
            </a:r>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3518814459"/>
              </p:ext>
            </p:extLst>
          </p:nvPr>
        </p:nvGraphicFramePr>
        <p:xfrm>
          <a:off x="341586" y="1145894"/>
          <a:ext cx="5649310" cy="41986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3718933920"/>
              </p:ext>
            </p:extLst>
          </p:nvPr>
        </p:nvGraphicFramePr>
        <p:xfrm>
          <a:off x="6325913" y="1145894"/>
          <a:ext cx="5524501" cy="419861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2595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 </a:t>
            </a:r>
            <a:endParaRPr lang="en-US" dirty="0">
              <a:solidFill>
                <a:srgbClr val="FF0000"/>
              </a:solidFill>
            </a:endParaRPr>
          </a:p>
        </p:txBody>
      </p:sp>
      <p:sp>
        <p:nvSpPr>
          <p:cNvPr id="3" name="Content Placeholder 2"/>
          <p:cNvSpPr>
            <a:spLocks noGrp="1"/>
          </p:cNvSpPr>
          <p:nvPr>
            <p:ph idx="1"/>
          </p:nvPr>
        </p:nvSpPr>
        <p:spPr>
          <a:xfrm>
            <a:off x="838200" y="2889878"/>
            <a:ext cx="3560379" cy="1193391"/>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anchor="ctr"/>
          <a:lstStyle/>
          <a:p>
            <a:pPr algn="ctr"/>
            <a:r>
              <a:rPr lang="en-US" sz="3200" b="1" dirty="0" smtClean="0"/>
              <a:t>Complexity</a:t>
            </a:r>
            <a:endParaRPr lang="en-US" b="1" dirty="0" smtClean="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
        <p:nvSpPr>
          <p:cNvPr id="6" name="Content Placeholder 2"/>
          <p:cNvSpPr txBox="1">
            <a:spLocks/>
          </p:cNvSpPr>
          <p:nvPr/>
        </p:nvSpPr>
        <p:spPr>
          <a:xfrm>
            <a:off x="5634110" y="1538832"/>
            <a:ext cx="4991849" cy="166156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dirty="0" smtClean="0"/>
              <a:t>AWS has </a:t>
            </a:r>
            <a:r>
              <a:rPr lang="en-US" sz="3200" b="1" dirty="0" smtClean="0"/>
              <a:t>lots of services</a:t>
            </a:r>
            <a:r>
              <a:rPr lang="en-US" sz="3200" dirty="0" smtClean="0"/>
              <a:t> and therefore lots of APIs</a:t>
            </a:r>
            <a:endParaRPr lang="en-US" dirty="0" smtClean="0"/>
          </a:p>
        </p:txBody>
      </p:sp>
      <p:sp>
        <p:nvSpPr>
          <p:cNvPr id="7" name="Content Placeholder 2"/>
          <p:cNvSpPr txBox="1">
            <a:spLocks/>
          </p:cNvSpPr>
          <p:nvPr/>
        </p:nvSpPr>
        <p:spPr>
          <a:xfrm>
            <a:off x="5634110" y="3772871"/>
            <a:ext cx="4991849" cy="166156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Organizing</a:t>
            </a:r>
            <a:r>
              <a:rPr lang="en-US" sz="3200" dirty="0"/>
              <a:t> </a:t>
            </a:r>
            <a:r>
              <a:rPr lang="en-US" sz="3200" dirty="0" smtClean="0"/>
              <a:t>the resources and services for an </a:t>
            </a:r>
            <a:r>
              <a:rPr lang="en-US" sz="3200" dirty="0"/>
              <a:t>application is </a:t>
            </a:r>
            <a:r>
              <a:rPr lang="en-US" sz="3200" b="1" dirty="0" smtClean="0"/>
              <a:t>an exercise for the user</a:t>
            </a:r>
            <a:endParaRPr lang="en-US" sz="3200" dirty="0"/>
          </a:p>
        </p:txBody>
      </p:sp>
    </p:spTree>
    <p:extLst>
      <p:ext uri="{BB962C8B-B14F-4D97-AF65-F5344CB8AC3E}">
        <p14:creationId xmlns:p14="http://schemas.microsoft.com/office/powerpoint/2010/main" val="1706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want customers to build this…</a:t>
            </a:r>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pic>
        <p:nvPicPr>
          <p:cNvPr id="7" name="Picture 6">
            <a:extLst>
              <a:ext uri="{FF2B5EF4-FFF2-40B4-BE49-F238E27FC236}">
                <a16:creationId xmlns:a16="http://schemas.microsoft.com/office/drawing/2014/main" id="{72D81997-51B2-3847-B954-30165F8B9AE8}"/>
              </a:ext>
            </a:extLst>
          </p:cNvPr>
          <p:cNvPicPr>
            <a:picLocks noChangeAspect="1"/>
          </p:cNvPicPr>
          <p:nvPr/>
        </p:nvPicPr>
        <p:blipFill>
          <a:blip r:embed="rId3"/>
          <a:stretch>
            <a:fillRect/>
          </a:stretch>
        </p:blipFill>
        <p:spPr>
          <a:xfrm>
            <a:off x="1890626" y="1629948"/>
            <a:ext cx="3443517" cy="2126577"/>
          </a:xfrm>
          <a:prstGeom prst="rect">
            <a:avLst/>
          </a:prstGeom>
        </p:spPr>
      </p:pic>
      <p:pic>
        <p:nvPicPr>
          <p:cNvPr id="8" name="Picture 7">
            <a:extLst>
              <a:ext uri="{FF2B5EF4-FFF2-40B4-BE49-F238E27FC236}">
                <a16:creationId xmlns:a16="http://schemas.microsoft.com/office/drawing/2014/main" id="{8A09769A-1C97-724D-A5CD-9D4C801474FF}"/>
              </a:ext>
            </a:extLst>
          </p:cNvPr>
          <p:cNvPicPr>
            <a:picLocks noChangeAspect="1"/>
          </p:cNvPicPr>
          <p:nvPr/>
        </p:nvPicPr>
        <p:blipFill>
          <a:blip r:embed="rId4"/>
          <a:stretch>
            <a:fillRect/>
          </a:stretch>
        </p:blipFill>
        <p:spPr>
          <a:xfrm>
            <a:off x="1890626" y="3756524"/>
            <a:ext cx="3443517" cy="2153323"/>
          </a:xfrm>
          <a:prstGeom prst="rect">
            <a:avLst/>
          </a:prstGeom>
        </p:spPr>
      </p:pic>
      <p:pic>
        <p:nvPicPr>
          <p:cNvPr id="9" name="Picture 8">
            <a:extLst>
              <a:ext uri="{FF2B5EF4-FFF2-40B4-BE49-F238E27FC236}">
                <a16:creationId xmlns:a16="http://schemas.microsoft.com/office/drawing/2014/main" id="{7FAC17FA-1700-4F4D-B496-B880F24524F3}"/>
              </a:ext>
            </a:extLst>
          </p:cNvPr>
          <p:cNvPicPr>
            <a:picLocks noChangeAspect="1"/>
          </p:cNvPicPr>
          <p:nvPr/>
        </p:nvPicPr>
        <p:blipFill>
          <a:blip r:embed="rId5"/>
          <a:stretch>
            <a:fillRect/>
          </a:stretch>
        </p:blipFill>
        <p:spPr>
          <a:xfrm>
            <a:off x="5334143" y="1629948"/>
            <a:ext cx="4761787" cy="4279900"/>
          </a:xfrm>
          <a:prstGeom prst="rect">
            <a:avLst/>
          </a:prstGeom>
        </p:spPr>
      </p:pic>
    </p:spTree>
    <p:extLst>
      <p:ext uri="{BB962C8B-B14F-4D97-AF65-F5344CB8AC3E}">
        <p14:creationId xmlns:p14="http://schemas.microsoft.com/office/powerpoint/2010/main" val="3367827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 Create a new website</a:t>
            </a:r>
            <a:endParaRPr lang="en-US" dirty="0"/>
          </a:p>
        </p:txBody>
      </p:sp>
      <p:sp>
        <p:nvSpPr>
          <p:cNvPr id="3" name="Content Placeholder 2"/>
          <p:cNvSpPr>
            <a:spLocks noGrp="1"/>
          </p:cNvSpPr>
          <p:nvPr>
            <p:ph idx="1"/>
          </p:nvPr>
        </p:nvSpPr>
        <p:spPr>
          <a:xfrm>
            <a:off x="838200" y="1486749"/>
            <a:ext cx="10515600" cy="3700107"/>
          </a:xfrm>
        </p:spPr>
        <p:txBody>
          <a:bodyPr>
            <a:normAutofit/>
          </a:bodyPr>
          <a:lstStyle/>
          <a:p>
            <a:r>
              <a:rPr lang="en-US" i="1" dirty="0" smtClean="0"/>
              <a:t>How </a:t>
            </a:r>
            <a:r>
              <a:rPr lang="en-US" i="1" dirty="0"/>
              <a:t>to Make a Website in 10 </a:t>
            </a:r>
            <a:r>
              <a:rPr lang="en-US" i="1" dirty="0" err="1"/>
              <a:t>mins</a:t>
            </a:r>
            <a:r>
              <a:rPr lang="en-US" i="1" dirty="0"/>
              <a:t> - Simple &amp; Easy</a:t>
            </a:r>
          </a:p>
          <a:p>
            <a:endParaRPr lang="en-US" dirty="0" smtClean="0"/>
          </a:p>
          <a:p>
            <a:r>
              <a:rPr lang="en-US" i="1" dirty="0" smtClean="0"/>
              <a:t>How to make a website in just 3 easy to follow steps…</a:t>
            </a:r>
          </a:p>
          <a:p>
            <a:endParaRPr lang="en-US" i="1" dirty="0" smtClean="0"/>
          </a:p>
          <a:p>
            <a:r>
              <a:rPr lang="en-US" i="1" dirty="0" smtClean="0"/>
              <a:t>Create </a:t>
            </a:r>
            <a:r>
              <a:rPr lang="en-US" i="1" dirty="0"/>
              <a:t>beautiful, modern and mobile-ready website, blog or online store in just 5 minutes</a:t>
            </a:r>
            <a:r>
              <a:rPr lang="en-US" i="1" dirty="0" smtClean="0"/>
              <a:t>.</a:t>
            </a:r>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Tree>
    <p:extLst>
      <p:ext uri="{BB962C8B-B14F-4D97-AF65-F5344CB8AC3E}">
        <p14:creationId xmlns:p14="http://schemas.microsoft.com/office/powerpoint/2010/main" val="1005827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@BrucePayette @KhansenHansen</a:t>
            </a:r>
            <a:endParaRPr lang="en-US" dirty="0"/>
          </a:p>
        </p:txBody>
      </p:sp>
      <p:sp>
        <p:nvSpPr>
          <p:cNvPr id="5" name="Content Placeholder 2"/>
          <p:cNvSpPr txBox="1">
            <a:spLocks/>
          </p:cNvSpPr>
          <p:nvPr/>
        </p:nvSpPr>
        <p:spPr>
          <a:xfrm>
            <a:off x="743604" y="1455208"/>
            <a:ext cx="3560379" cy="119339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Easy to Start</a:t>
            </a:r>
            <a:endParaRPr lang="en-US" b="1" dirty="0" smtClean="0"/>
          </a:p>
        </p:txBody>
      </p:sp>
      <p:sp>
        <p:nvSpPr>
          <p:cNvPr id="7" name="Content Placeholder 2"/>
          <p:cNvSpPr txBox="1">
            <a:spLocks/>
          </p:cNvSpPr>
          <p:nvPr/>
        </p:nvSpPr>
        <p:spPr>
          <a:xfrm>
            <a:off x="7698824" y="4271980"/>
            <a:ext cx="3560379" cy="119339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Easy to Complete</a:t>
            </a:r>
            <a:endParaRPr lang="en-US" b="1" dirty="0" smtClean="0"/>
          </a:p>
        </p:txBody>
      </p:sp>
      <p:sp>
        <p:nvSpPr>
          <p:cNvPr id="8" name="Content Placeholder 2"/>
          <p:cNvSpPr txBox="1">
            <a:spLocks/>
          </p:cNvSpPr>
          <p:nvPr/>
        </p:nvSpPr>
        <p:spPr>
          <a:xfrm>
            <a:off x="4221214" y="2808710"/>
            <a:ext cx="3560379" cy="1193391"/>
          </a:xfrm>
          <a:prstGeom prst="rect">
            <a:avLst/>
          </a:prstGeom>
          <a:solidFill>
            <a:srgbClr val="C00000"/>
          </a:soli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Does not mean</a:t>
            </a:r>
            <a:endParaRPr lang="en-US" b="1" dirty="0" smtClean="0"/>
          </a:p>
        </p:txBody>
      </p:sp>
    </p:spTree>
    <p:extLst>
      <p:ext uri="{BB962C8B-B14F-4D97-AF65-F5344CB8AC3E}">
        <p14:creationId xmlns:p14="http://schemas.microsoft.com/office/powerpoint/2010/main" val="60127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a:t>
            </a:r>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pic>
        <p:nvPicPr>
          <p:cNvPr id="5" name="Picture 4">
            <a:extLst>
              <a:ext uri="{FF2B5EF4-FFF2-40B4-BE49-F238E27FC236}">
                <a16:creationId xmlns:a16="http://schemas.microsoft.com/office/drawing/2014/main" id="{9A408D95-1B6D-8C42-A1F3-A810CB01162F}"/>
              </a:ext>
            </a:extLst>
          </p:cNvPr>
          <p:cNvPicPr>
            <a:picLocks noChangeAspect="1"/>
          </p:cNvPicPr>
          <p:nvPr/>
        </p:nvPicPr>
        <p:blipFill>
          <a:blip r:embed="rId2"/>
          <a:stretch>
            <a:fillRect/>
          </a:stretch>
        </p:blipFill>
        <p:spPr>
          <a:xfrm>
            <a:off x="1866403" y="1387367"/>
            <a:ext cx="6596408" cy="4458444"/>
          </a:xfrm>
          <a:prstGeom prst="rect">
            <a:avLst/>
          </a:prstGeom>
        </p:spPr>
      </p:pic>
    </p:spTree>
    <p:extLst>
      <p:ext uri="{BB962C8B-B14F-4D97-AF65-F5344CB8AC3E}">
        <p14:creationId xmlns:p14="http://schemas.microsoft.com/office/powerpoint/2010/main" val="8663307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Infrastructure Conformance</a:t>
            </a:r>
            <a:br>
              <a:rPr lang="en-US" dirty="0" smtClean="0"/>
            </a:br>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pic>
        <p:nvPicPr>
          <p:cNvPr id="5" name="Picture 4">
            <a:extLst>
              <a:ext uri="{FF2B5EF4-FFF2-40B4-BE49-F238E27FC236}">
                <a16:creationId xmlns:a16="http://schemas.microsoft.com/office/drawing/2014/main" id="{5DD63B83-C2B3-A742-9D1E-252A069426DD}"/>
              </a:ext>
            </a:extLst>
          </p:cNvPr>
          <p:cNvPicPr>
            <a:picLocks noChangeAspect="1"/>
          </p:cNvPicPr>
          <p:nvPr/>
        </p:nvPicPr>
        <p:blipFill rotWithShape="1">
          <a:blip r:embed="rId2"/>
          <a:srcRect l="12488" r="12618"/>
          <a:stretch/>
        </p:blipFill>
        <p:spPr>
          <a:xfrm>
            <a:off x="1956229" y="1380708"/>
            <a:ext cx="6746336" cy="4946377"/>
          </a:xfrm>
          <a:prstGeom prst="rect">
            <a:avLst/>
          </a:prstGeom>
        </p:spPr>
      </p:pic>
    </p:spTree>
    <p:extLst>
      <p:ext uri="{BB962C8B-B14F-4D97-AF65-F5344CB8AC3E}">
        <p14:creationId xmlns:p14="http://schemas.microsoft.com/office/powerpoint/2010/main" val="1238161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pic>
        <p:nvPicPr>
          <p:cNvPr id="5" name="Picture 4">
            <a:extLst>
              <a:ext uri="{FF2B5EF4-FFF2-40B4-BE49-F238E27FC236}">
                <a16:creationId xmlns:a16="http://schemas.microsoft.com/office/drawing/2014/main" id="{6C7F60A9-98B0-724F-A6B6-A24F4C71C1D8}"/>
              </a:ext>
            </a:extLst>
          </p:cNvPr>
          <p:cNvPicPr>
            <a:picLocks noChangeAspect="1"/>
          </p:cNvPicPr>
          <p:nvPr/>
        </p:nvPicPr>
        <p:blipFill>
          <a:blip r:embed="rId2"/>
          <a:stretch>
            <a:fillRect/>
          </a:stretch>
        </p:blipFill>
        <p:spPr>
          <a:xfrm>
            <a:off x="2459421" y="1542472"/>
            <a:ext cx="6237096" cy="4784613"/>
          </a:xfrm>
          <a:prstGeom prst="rect">
            <a:avLst/>
          </a:prstGeom>
        </p:spPr>
      </p:pic>
    </p:spTree>
    <p:extLst>
      <p:ext uri="{BB962C8B-B14F-4D97-AF65-F5344CB8AC3E}">
        <p14:creationId xmlns:p14="http://schemas.microsoft.com/office/powerpoint/2010/main" val="4044694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a:stCxn id="90" idx="0"/>
            <a:endCxn id="95" idx="0"/>
          </p:cNvCxnSpPr>
          <p:nvPr/>
        </p:nvCxnSpPr>
        <p:spPr>
          <a:xfrm>
            <a:off x="4614674" y="4236835"/>
            <a:ext cx="3946" cy="786827"/>
          </a:xfrm>
          <a:prstGeom prst="line">
            <a:avLst/>
          </a:prstGeom>
        </p:spPr>
        <p:style>
          <a:lnRef idx="2">
            <a:schemeClr val="accent2"/>
          </a:lnRef>
          <a:fillRef idx="0">
            <a:schemeClr val="accent2"/>
          </a:fillRef>
          <a:effectRef idx="1">
            <a:schemeClr val="accent2"/>
          </a:effectRef>
          <a:fontRef idx="minor">
            <a:schemeClr val="tx1"/>
          </a:fontRef>
        </p:style>
      </p:cxnSp>
      <p:sp>
        <p:nvSpPr>
          <p:cNvPr id="2" name="Title 1"/>
          <p:cNvSpPr>
            <a:spLocks noGrp="1"/>
          </p:cNvSpPr>
          <p:nvPr>
            <p:ph type="title"/>
          </p:nvPr>
        </p:nvSpPr>
        <p:spPr>
          <a:xfrm>
            <a:off x="337103" y="100645"/>
            <a:ext cx="11259550" cy="727655"/>
          </a:xfrm>
        </p:spPr>
        <p:txBody>
          <a:bodyPr/>
          <a:lstStyle/>
          <a:p>
            <a:r>
              <a:rPr lang="en-US" sz="2667" dirty="0" smtClean="0">
                <a:solidFill>
                  <a:schemeClr val="tx1"/>
                </a:solidFill>
              </a:rPr>
              <a:t>Harder - Creating </a:t>
            </a:r>
            <a:r>
              <a:rPr lang="en-US" sz="2667" dirty="0">
                <a:solidFill>
                  <a:schemeClr val="tx1"/>
                </a:solidFill>
              </a:rPr>
              <a:t>a virtual private cloud (VPC) &amp; IIS web server fleet</a:t>
            </a:r>
            <a:endParaRPr lang="en-US" dirty="0">
              <a:solidFill>
                <a:schemeClr val="tx1"/>
              </a:solidFill>
            </a:endParaRPr>
          </a:p>
        </p:txBody>
      </p:sp>
      <p:sp>
        <p:nvSpPr>
          <p:cNvPr id="35" name="Rectangle 34">
            <a:extLst>
              <a:ext uri="{FF2B5EF4-FFF2-40B4-BE49-F238E27FC236}">
                <a16:creationId xmlns:a16="http://schemas.microsoft.com/office/drawing/2014/main" id="{92A0ABFB-D447-D349-9C47-3EE861DD0794}"/>
              </a:ext>
            </a:extLst>
          </p:cNvPr>
          <p:cNvSpPr/>
          <p:nvPr/>
        </p:nvSpPr>
        <p:spPr>
          <a:xfrm>
            <a:off x="682477" y="1921749"/>
            <a:ext cx="10696476" cy="4075648"/>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ln w="0"/>
                <a:solidFill>
                  <a:schemeClr val="accent6"/>
                </a:solidFill>
              </a:rPr>
              <a:t>VPC</a:t>
            </a:r>
          </a:p>
        </p:txBody>
      </p:sp>
      <p:pic>
        <p:nvPicPr>
          <p:cNvPr id="36" name="Graphic 77">
            <a:extLst>
              <a:ext uri="{FF2B5EF4-FFF2-40B4-BE49-F238E27FC236}">
                <a16:creationId xmlns:a16="http://schemas.microsoft.com/office/drawing/2014/main" id="{2316BE92-0E78-E045-83F8-47F8C3146ABB}"/>
              </a:ext>
            </a:extLst>
          </p:cNvPr>
          <p:cNvPicPr>
            <a:picLocks noChangeAspect="1"/>
          </p:cNvPicPr>
          <p:nvPr/>
        </p:nvPicPr>
        <p:blipFill>
          <a:blip r:embed="rId3">
            <a:extLst>
              <a:ext uri="{96DAC541-7B7A-43D3-8B79-37D633B846F1}">
                <asvg:svgBlip xmlns="" xmlns:asvg="http://schemas.microsoft.com/office/drawing/2016/SVG/main" r:embed="rId23"/>
              </a:ext>
            </a:extLst>
          </a:blip>
          <a:stretch>
            <a:fillRect/>
          </a:stretch>
        </p:blipFill>
        <p:spPr>
          <a:xfrm>
            <a:off x="682477" y="1924810"/>
            <a:ext cx="275167" cy="275167"/>
          </a:xfrm>
          <a:prstGeom prst="rect">
            <a:avLst/>
          </a:prstGeom>
        </p:spPr>
      </p:pic>
      <p:grpSp>
        <p:nvGrpSpPr>
          <p:cNvPr id="40" name="Group 39"/>
          <p:cNvGrpSpPr/>
          <p:nvPr/>
        </p:nvGrpSpPr>
        <p:grpSpPr>
          <a:xfrm>
            <a:off x="3323923" y="736469"/>
            <a:ext cx="1107743" cy="712330"/>
            <a:chOff x="7749235" y="2847620"/>
            <a:chExt cx="1329292" cy="854796"/>
          </a:xfrm>
        </p:grpSpPr>
        <p:pic>
          <p:nvPicPr>
            <p:cNvPr id="38" name="Graphic 15">
              <a:extLst>
                <a:ext uri="{FF2B5EF4-FFF2-40B4-BE49-F238E27FC236}">
                  <a16:creationId xmlns:a16="http://schemas.microsoft.com/office/drawing/2014/main" id="{3AE4BA5B-DE17-F54A-8FC6-8FB0A95F67F2}"/>
                </a:ext>
              </a:extLst>
            </p:cNvPr>
            <p:cNvPicPr>
              <a:picLocks noChangeAspect="1"/>
            </p:cNvPicPr>
            <p:nvPr/>
          </p:nvPicPr>
          <p:blipFill>
            <a:blip r:embed="rId24">
              <a:extLst>
                <a:ext uri="{96DAC541-7B7A-43D3-8B79-37D633B846F1}">
                  <asvg:svgBlip xmlns="" xmlns:asvg="http://schemas.microsoft.com/office/drawing/2016/SVG/main" r:embed="rId13"/>
                </a:ext>
              </a:extLst>
            </a:blip>
            <a:stretch>
              <a:fillRect/>
            </a:stretch>
          </p:blipFill>
          <p:spPr>
            <a:xfrm>
              <a:off x="8050660" y="2847620"/>
              <a:ext cx="469900" cy="469900"/>
            </a:xfrm>
            <a:prstGeom prst="rect">
              <a:avLst/>
            </a:prstGeom>
          </p:spPr>
        </p:pic>
        <p:sp>
          <p:nvSpPr>
            <p:cNvPr id="39" name="TextBox 38">
              <a:extLst>
                <a:ext uri="{FF2B5EF4-FFF2-40B4-BE49-F238E27FC236}">
                  <a16:creationId xmlns:a16="http://schemas.microsoft.com/office/drawing/2014/main" id="{B2EF5FDF-E6AC-9B45-9985-723F61E2113E}"/>
                </a:ext>
              </a:extLst>
            </p:cNvPr>
            <p:cNvSpPr txBox="1"/>
            <p:nvPr/>
          </p:nvSpPr>
          <p:spPr>
            <a:xfrm>
              <a:off x="7749235" y="3376095"/>
              <a:ext cx="1329292" cy="326321"/>
            </a:xfrm>
            <a:prstGeom prst="rect">
              <a:avLst/>
            </a:prstGeom>
            <a:noFill/>
          </p:spPr>
          <p:txBody>
            <a:bodyPr wrap="square" rtlCol="0">
              <a:spAutoFit/>
            </a:bodyPr>
            <a:lstStyle/>
            <a:p>
              <a:pPr algn="ctr"/>
              <a:r>
                <a:rPr lang="en-US" sz="1167" dirty="0"/>
                <a:t>Open internet</a:t>
              </a:r>
            </a:p>
          </p:txBody>
        </p:sp>
      </p:grpSp>
      <p:cxnSp>
        <p:nvCxnSpPr>
          <p:cNvPr id="136" name="Elbow Connector 135"/>
          <p:cNvCxnSpPr>
            <a:stCxn id="38" idx="3"/>
            <a:endCxn id="88" idx="0"/>
          </p:cNvCxnSpPr>
          <p:nvPr/>
        </p:nvCxnSpPr>
        <p:spPr>
          <a:xfrm>
            <a:off x="3966693" y="932259"/>
            <a:ext cx="647980" cy="1006235"/>
          </a:xfrm>
          <a:prstGeom prst="bentConnector2">
            <a:avLst/>
          </a:prstGeom>
          <a:ln>
            <a:solidFill>
              <a:schemeClr val="accent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76" name="Rectangle 75">
            <a:extLst>
              <a:ext uri="{FF2B5EF4-FFF2-40B4-BE49-F238E27FC236}">
                <a16:creationId xmlns:a16="http://schemas.microsoft.com/office/drawing/2014/main" id="{1D4F0FC7-668E-E64B-A231-B1E7896F3CB6}"/>
              </a:ext>
            </a:extLst>
          </p:cNvPr>
          <p:cNvSpPr/>
          <p:nvPr/>
        </p:nvSpPr>
        <p:spPr>
          <a:xfrm>
            <a:off x="459065" y="1619148"/>
            <a:ext cx="11285674" cy="4506648"/>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solidFill>
                  <a:schemeClr val="accent4"/>
                </a:solidFill>
              </a:rPr>
              <a:t>Region</a:t>
            </a:r>
          </a:p>
        </p:txBody>
      </p:sp>
      <p:pic>
        <p:nvPicPr>
          <p:cNvPr id="86" name="Graphic 69">
            <a:extLst>
              <a:ext uri="{FF2B5EF4-FFF2-40B4-BE49-F238E27FC236}">
                <a16:creationId xmlns:a16="http://schemas.microsoft.com/office/drawing/2014/main" id="{E96F59D7-EAC0-1648-9591-9099DF906D31}"/>
              </a:ext>
            </a:extLst>
          </p:cNvPr>
          <p:cNvPicPr>
            <a:picLocks noChangeAspect="1"/>
          </p:cNvPicPr>
          <p:nvPr/>
        </p:nvPicPr>
        <p:blipFill>
          <a:blip r:embed="rId25">
            <a:extLst>
              <a:ext uri="{96DAC541-7B7A-43D3-8B79-37D633B846F1}">
                <asvg:svgBlip xmlns="" xmlns:asvg="http://schemas.microsoft.com/office/drawing/2016/SVG/main" r:embed="rId17"/>
              </a:ext>
            </a:extLst>
          </a:blip>
          <a:stretch>
            <a:fillRect/>
          </a:stretch>
        </p:blipFill>
        <p:spPr>
          <a:xfrm>
            <a:off x="459064" y="1608977"/>
            <a:ext cx="275167" cy="275167"/>
          </a:xfrm>
          <a:prstGeom prst="rect">
            <a:avLst/>
          </a:prstGeom>
        </p:spPr>
      </p:pic>
      <p:sp>
        <p:nvSpPr>
          <p:cNvPr id="89" name="Rectangle 88">
            <a:extLst>
              <a:ext uri="{FF2B5EF4-FFF2-40B4-BE49-F238E27FC236}">
                <a16:creationId xmlns:a16="http://schemas.microsoft.com/office/drawing/2014/main" id="{25B2706C-95D8-A94F-9EC8-6497FA7FB136}"/>
              </a:ext>
            </a:extLst>
          </p:cNvPr>
          <p:cNvSpPr/>
          <p:nvPr/>
        </p:nvSpPr>
        <p:spPr>
          <a:xfrm>
            <a:off x="786811" y="4797191"/>
            <a:ext cx="10480174" cy="952500"/>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000" dirty="0">
              <a:solidFill>
                <a:schemeClr val="accent1"/>
              </a:solidFill>
            </a:endParaRPr>
          </a:p>
        </p:txBody>
      </p:sp>
      <p:pic>
        <p:nvPicPr>
          <p:cNvPr id="93" name="Graphic 45">
            <a:extLst>
              <a:ext uri="{FF2B5EF4-FFF2-40B4-BE49-F238E27FC236}">
                <a16:creationId xmlns:a16="http://schemas.microsoft.com/office/drawing/2014/main" id="{8D2CD614-2FB9-C248-A78E-E6CB4B067382}"/>
              </a:ext>
            </a:extLst>
          </p:cNvPr>
          <p:cNvPicPr>
            <a:picLocks noChangeAspect="1"/>
          </p:cNvPicPr>
          <p:nvPr/>
        </p:nvPicPr>
        <p:blipFill>
          <a:blip r:embed="rId26">
            <a:extLst>
              <a:ext uri="{96DAC541-7B7A-43D3-8B79-37D633B846F1}">
                <asvg:svgBlip xmlns="" xmlns:asvg="http://schemas.microsoft.com/office/drawing/2016/SVG/main" r:embed="rId72"/>
              </a:ext>
            </a:extLst>
          </a:blip>
          <a:stretch>
            <a:fillRect/>
          </a:stretch>
        </p:blipFill>
        <p:spPr>
          <a:xfrm>
            <a:off x="841588" y="4797191"/>
            <a:ext cx="275167" cy="275167"/>
          </a:xfrm>
          <a:prstGeom prst="rect">
            <a:avLst/>
          </a:prstGeom>
        </p:spPr>
      </p:pic>
      <p:sp>
        <p:nvSpPr>
          <p:cNvPr id="98" name="TextBox 97"/>
          <p:cNvSpPr txBox="1"/>
          <p:nvPr/>
        </p:nvSpPr>
        <p:spPr>
          <a:xfrm>
            <a:off x="734515" y="5095553"/>
            <a:ext cx="415498" cy="630943"/>
          </a:xfrm>
          <a:prstGeom prst="rect">
            <a:avLst/>
          </a:prstGeom>
          <a:noFill/>
        </p:spPr>
        <p:txBody>
          <a:bodyPr vert="vert270" wrap="none" rtlCol="0">
            <a:spAutoFit/>
          </a:bodyPr>
          <a:lstStyle/>
          <a:p>
            <a:pPr algn="ctr"/>
            <a:r>
              <a:rPr lang="en-US" sz="7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Auto scaling</a:t>
            </a:r>
            <a:br>
              <a:rPr lang="en-US" sz="7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75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group</a:t>
            </a:r>
          </a:p>
        </p:txBody>
      </p:sp>
      <p:sp>
        <p:nvSpPr>
          <p:cNvPr id="55" name="Rectangle 54">
            <a:extLst>
              <a:ext uri="{FF2B5EF4-FFF2-40B4-BE49-F238E27FC236}">
                <a16:creationId xmlns:a16="http://schemas.microsoft.com/office/drawing/2014/main" id="{85079DED-31B9-5744-83EC-838A158DC6AC}"/>
              </a:ext>
            </a:extLst>
          </p:cNvPr>
          <p:cNvSpPr/>
          <p:nvPr/>
        </p:nvSpPr>
        <p:spPr>
          <a:xfrm>
            <a:off x="1200101" y="4571024"/>
            <a:ext cx="2072194" cy="1163347"/>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chemeClr val="accent4"/>
                </a:solidFill>
              </a:rPr>
              <a:t>Private subnet</a:t>
            </a:r>
          </a:p>
        </p:txBody>
      </p:sp>
      <p:sp>
        <p:nvSpPr>
          <p:cNvPr id="41" name="Rectangle 40">
            <a:extLst>
              <a:ext uri="{FF2B5EF4-FFF2-40B4-BE49-F238E27FC236}">
                <a16:creationId xmlns:a16="http://schemas.microsoft.com/office/drawing/2014/main" id="{305B98DC-5AF5-3342-A4B1-F62852BC80FE}"/>
              </a:ext>
            </a:extLst>
          </p:cNvPr>
          <p:cNvSpPr/>
          <p:nvPr/>
        </p:nvSpPr>
        <p:spPr>
          <a:xfrm>
            <a:off x="1071897" y="2526794"/>
            <a:ext cx="2283743" cy="33372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00" dirty="0">
                <a:solidFill>
                  <a:schemeClr val="accent4"/>
                </a:solidFill>
              </a:rPr>
              <a:t>Availability Zone 1</a:t>
            </a:r>
          </a:p>
        </p:txBody>
      </p:sp>
      <p:sp>
        <p:nvSpPr>
          <p:cNvPr id="54" name="Rectangle 53">
            <a:extLst>
              <a:ext uri="{FF2B5EF4-FFF2-40B4-BE49-F238E27FC236}">
                <a16:creationId xmlns:a16="http://schemas.microsoft.com/office/drawing/2014/main" id="{6B21B370-0545-BC48-A508-8AD045EB818F}"/>
              </a:ext>
            </a:extLst>
          </p:cNvPr>
          <p:cNvSpPr/>
          <p:nvPr/>
        </p:nvSpPr>
        <p:spPr>
          <a:xfrm>
            <a:off x="1200378" y="3248568"/>
            <a:ext cx="2072194" cy="1085025"/>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chemeClr val="accent6"/>
                </a:solidFill>
              </a:rPr>
              <a:t>Public subnet</a:t>
            </a:r>
          </a:p>
        </p:txBody>
      </p:sp>
      <p:sp>
        <p:nvSpPr>
          <p:cNvPr id="101" name="Rectangle 100">
            <a:extLst>
              <a:ext uri="{FF2B5EF4-FFF2-40B4-BE49-F238E27FC236}">
                <a16:creationId xmlns:a16="http://schemas.microsoft.com/office/drawing/2014/main" id="{9E4B180B-66C8-134C-9780-D82E60B76CCD}"/>
              </a:ext>
            </a:extLst>
          </p:cNvPr>
          <p:cNvSpPr/>
          <p:nvPr/>
        </p:nvSpPr>
        <p:spPr>
          <a:xfrm>
            <a:off x="1269738" y="3553066"/>
            <a:ext cx="1151056" cy="673495"/>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00" dirty="0">
                <a:solidFill>
                  <a:srgbClr val="FC584C"/>
                </a:solidFill>
              </a:rPr>
              <a:t>Security group</a:t>
            </a:r>
          </a:p>
        </p:txBody>
      </p:sp>
      <p:cxnSp>
        <p:nvCxnSpPr>
          <p:cNvPr id="11" name="Straight Arrow Connector 10"/>
          <p:cNvCxnSpPr>
            <a:stCxn id="119" idx="3"/>
          </p:cNvCxnSpPr>
          <p:nvPr/>
        </p:nvCxnSpPr>
        <p:spPr>
          <a:xfrm flipV="1">
            <a:off x="2585349" y="932099"/>
            <a:ext cx="909503" cy="2573"/>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grpSp>
        <p:nvGrpSpPr>
          <p:cNvPr id="6" name="Group 5"/>
          <p:cNvGrpSpPr/>
          <p:nvPr/>
        </p:nvGrpSpPr>
        <p:grpSpPr>
          <a:xfrm>
            <a:off x="1670060" y="724562"/>
            <a:ext cx="1035861" cy="618083"/>
            <a:chOff x="4505227" y="896150"/>
            <a:chExt cx="1243033" cy="741699"/>
          </a:xfrm>
        </p:grpSpPr>
        <p:pic>
          <p:nvPicPr>
            <p:cNvPr id="119" name="Graphic 49">
              <a:extLst>
                <a:ext uri="{FF2B5EF4-FFF2-40B4-BE49-F238E27FC236}">
                  <a16:creationId xmlns:a16="http://schemas.microsoft.com/office/drawing/2014/main" id="{43C89C6C-4275-2244-93E6-30D96D2FDE23}"/>
                </a:ext>
              </a:extLst>
            </p:cNvPr>
            <p:cNvPicPr>
              <a:picLocks noChangeAspect="1"/>
            </p:cNvPicPr>
            <p:nvPr/>
          </p:nvPicPr>
          <p:blipFill>
            <a:blip r:embed="rId73">
              <a:extLst>
                <a:ext uri="{96DAC541-7B7A-43D3-8B79-37D633B846F1}">
                  <asvg:svgBlip xmlns="" xmlns:asvg="http://schemas.microsoft.com/office/drawing/2016/SVG/main" r:embed="rId39"/>
                </a:ext>
              </a:extLst>
            </a:blip>
            <a:stretch>
              <a:fillRect/>
            </a:stretch>
          </p:blipFill>
          <p:spPr>
            <a:xfrm>
              <a:off x="5133672" y="913333"/>
              <a:ext cx="469900" cy="469900"/>
            </a:xfrm>
            <a:prstGeom prst="rect">
              <a:avLst/>
            </a:prstGeom>
          </p:spPr>
        </p:pic>
        <p:pic>
          <p:nvPicPr>
            <p:cNvPr id="120" name="Graphic 39">
              <a:extLst>
                <a:ext uri="{FF2B5EF4-FFF2-40B4-BE49-F238E27FC236}">
                  <a16:creationId xmlns:a16="http://schemas.microsoft.com/office/drawing/2014/main" id="{6FA71975-EA2D-784E-8A28-738A17320E91}"/>
                </a:ext>
              </a:extLst>
            </p:cNvPr>
            <p:cNvPicPr>
              <a:picLocks noChangeAspect="1"/>
            </p:cNvPicPr>
            <p:nvPr/>
          </p:nvPicPr>
          <p:blipFill>
            <a:blip r:embed="rId74">
              <a:extLst>
                <a:ext uri="{96DAC541-7B7A-43D3-8B79-37D633B846F1}">
                  <asvg:svgBlip xmlns="" xmlns:asvg="http://schemas.microsoft.com/office/drawing/2016/SVG/main" r:embed="rId33"/>
                </a:ext>
              </a:extLst>
            </a:blip>
            <a:stretch>
              <a:fillRect/>
            </a:stretch>
          </p:blipFill>
          <p:spPr>
            <a:xfrm>
              <a:off x="4505227" y="896150"/>
              <a:ext cx="469900" cy="469900"/>
            </a:xfrm>
            <a:prstGeom prst="rect">
              <a:avLst/>
            </a:prstGeom>
          </p:spPr>
        </p:pic>
        <p:sp>
          <p:nvSpPr>
            <p:cNvPr id="12" name="TextBox 11"/>
            <p:cNvSpPr txBox="1"/>
            <p:nvPr/>
          </p:nvSpPr>
          <p:spPr>
            <a:xfrm>
              <a:off x="4505227" y="1388550"/>
              <a:ext cx="1243033" cy="249299"/>
            </a:xfrm>
            <a:prstGeom prst="rect">
              <a:avLst/>
            </a:prstGeom>
            <a:noFill/>
          </p:spPr>
          <p:txBody>
            <a:bodyPr wrap="none" rtlCol="0">
              <a:spAutoFit/>
            </a:bodyPr>
            <a:lstStyle/>
            <a:p>
              <a:pPr algn="l"/>
              <a:r>
                <a:rPr lang="en-US" sz="750" dirty="0">
                  <a:latin typeface="Amazon Ember" panose="020B0603020204020204" pitchFamily="34" charset="0"/>
                  <a:ea typeface="Amazon Ember" panose="020B0603020204020204" pitchFamily="34" charset="0"/>
                  <a:cs typeface="Amazon Ember" panose="020B0603020204020204" pitchFamily="34" charset="0"/>
                </a:rPr>
                <a:t>Web Browser (http)</a:t>
              </a:r>
            </a:p>
          </p:txBody>
        </p:sp>
      </p:grpSp>
      <p:grpSp>
        <p:nvGrpSpPr>
          <p:cNvPr id="22" name="Group 21"/>
          <p:cNvGrpSpPr/>
          <p:nvPr/>
        </p:nvGrpSpPr>
        <p:grpSpPr>
          <a:xfrm>
            <a:off x="3837845" y="1938494"/>
            <a:ext cx="1579051" cy="3672536"/>
            <a:chOff x="4610453" y="2304003"/>
            <a:chExt cx="1894861" cy="4407043"/>
          </a:xfrm>
        </p:grpSpPr>
        <p:grpSp>
          <p:nvGrpSpPr>
            <p:cNvPr id="134" name="Group 133"/>
            <p:cNvGrpSpPr/>
            <p:nvPr/>
          </p:nvGrpSpPr>
          <p:grpSpPr>
            <a:xfrm>
              <a:off x="4928055" y="2304003"/>
              <a:ext cx="1259655" cy="690200"/>
              <a:chOff x="7971203" y="1999877"/>
              <a:chExt cx="1259655" cy="690200"/>
            </a:xfrm>
          </p:grpSpPr>
          <p:sp>
            <p:nvSpPr>
              <p:cNvPr id="87" name="TextBox 86">
                <a:extLst>
                  <a:ext uri="{FF2B5EF4-FFF2-40B4-BE49-F238E27FC236}">
                    <a16:creationId xmlns:a16="http://schemas.microsoft.com/office/drawing/2014/main" id="{6858057D-6A5F-6F4D-9085-61892FD1C93F}"/>
                  </a:ext>
                </a:extLst>
              </p:cNvPr>
              <p:cNvSpPr txBox="1"/>
              <p:nvPr/>
            </p:nvSpPr>
            <p:spPr>
              <a:xfrm>
                <a:off x="7971203" y="2440778"/>
                <a:ext cx="1259655" cy="249299"/>
              </a:xfrm>
              <a:prstGeom prst="rect">
                <a:avLst/>
              </a:prstGeom>
              <a:noFill/>
            </p:spPr>
            <p:txBody>
              <a:bodyPr wrap="square" rtlCol="0">
                <a:spAutoFit/>
              </a:bodyPr>
              <a:lstStyle/>
              <a:p>
                <a:pPr algn="ctr"/>
                <a:r>
                  <a:rPr lang="en-US" sz="750" dirty="0"/>
                  <a:t>Internet gateway</a:t>
                </a:r>
              </a:p>
            </p:txBody>
          </p:sp>
          <p:pic>
            <p:nvPicPr>
              <p:cNvPr id="88" name="Graphic 31">
                <a:extLst>
                  <a:ext uri="{FF2B5EF4-FFF2-40B4-BE49-F238E27FC236}">
                    <a16:creationId xmlns:a16="http://schemas.microsoft.com/office/drawing/2014/main" id="{66E0AC55-E541-224C-A379-8AC97B169F69}"/>
                  </a:ext>
                </a:extLst>
              </p:cNvPr>
              <p:cNvPicPr>
                <a:picLocks noChangeAspect="1"/>
              </p:cNvPicPr>
              <p:nvPr/>
            </p:nvPicPr>
            <p:blipFill>
              <a:blip r:embed="rId75">
                <a:extLst>
                  <a:ext uri="{96DAC541-7B7A-43D3-8B79-37D633B846F1}">
                    <asvg:svgBlip xmlns="" xmlns:asvg="http://schemas.microsoft.com/office/drawing/2016/SVG/main" r:embed="rId14"/>
                  </a:ext>
                </a:extLst>
              </a:blip>
              <a:stretch>
                <a:fillRect/>
              </a:stretch>
            </p:blipFill>
            <p:spPr>
              <a:xfrm>
                <a:off x="8350846" y="1999877"/>
                <a:ext cx="469900" cy="469900"/>
              </a:xfrm>
              <a:prstGeom prst="rect">
                <a:avLst/>
              </a:prstGeom>
            </p:spPr>
          </p:pic>
        </p:grpSp>
        <p:grpSp>
          <p:nvGrpSpPr>
            <p:cNvPr id="92" name="Group 91"/>
            <p:cNvGrpSpPr/>
            <p:nvPr/>
          </p:nvGrpSpPr>
          <p:grpSpPr>
            <a:xfrm>
              <a:off x="4697616" y="4634982"/>
              <a:ext cx="1690064" cy="676332"/>
              <a:chOff x="7546541" y="3726695"/>
              <a:chExt cx="2301904" cy="813951"/>
            </a:xfrm>
          </p:grpSpPr>
          <p:pic>
            <p:nvPicPr>
              <p:cNvPr id="91" name="Graphic 50">
                <a:extLst>
                  <a:ext uri="{FF2B5EF4-FFF2-40B4-BE49-F238E27FC236}">
                    <a16:creationId xmlns:a16="http://schemas.microsoft.com/office/drawing/2014/main" id="{1B60D8B7-1D72-FA4E-A897-ACC1338A2670}"/>
                  </a:ext>
                </a:extLst>
              </p:cNvPr>
              <p:cNvPicPr>
                <a:picLocks noChangeAspect="1"/>
              </p:cNvPicPr>
              <p:nvPr/>
            </p:nvPicPr>
            <p:blipFill>
              <a:blip r:embed="rId76">
                <a:extLst>
                  <a:ext uri="{96DAC541-7B7A-43D3-8B79-37D633B846F1}">
                    <asvg:svgBlip xmlns="" xmlns:asvg="http://schemas.microsoft.com/office/drawing/2016/SVG/main" r:embed="rId28"/>
                  </a:ext>
                </a:extLst>
              </a:blip>
              <a:stretch>
                <a:fillRect/>
              </a:stretch>
            </p:blipFill>
            <p:spPr>
              <a:xfrm>
                <a:off x="8483293" y="3726695"/>
                <a:ext cx="469900" cy="469900"/>
              </a:xfrm>
              <a:prstGeom prst="rect">
                <a:avLst/>
              </a:prstGeom>
            </p:spPr>
          </p:pic>
          <p:sp>
            <p:nvSpPr>
              <p:cNvPr id="90" name="TextBox 89">
                <a:extLst>
                  <a:ext uri="{FF2B5EF4-FFF2-40B4-BE49-F238E27FC236}">
                    <a16:creationId xmlns:a16="http://schemas.microsoft.com/office/drawing/2014/main" id="{9A67988C-0027-D14F-AD99-7A65A23E3DA5}"/>
                  </a:ext>
                </a:extLst>
              </p:cNvPr>
              <p:cNvSpPr txBox="1"/>
              <p:nvPr/>
            </p:nvSpPr>
            <p:spPr>
              <a:xfrm>
                <a:off x="7546541" y="4240620"/>
                <a:ext cx="2301904" cy="300026"/>
              </a:xfrm>
              <a:prstGeom prst="rect">
                <a:avLst/>
              </a:prstGeom>
              <a:noFill/>
            </p:spPr>
            <p:txBody>
              <a:bodyPr wrap="square" rtlCol="0">
                <a:spAutoFit/>
              </a:bodyPr>
              <a:lstStyle/>
              <a:p>
                <a:pPr algn="ctr"/>
                <a:r>
                  <a:rPr lang="en-US" sz="750" dirty="0"/>
                  <a:t>Route table with IGW</a:t>
                </a:r>
              </a:p>
            </p:txBody>
          </p:sp>
        </p:grpSp>
        <p:grpSp>
          <p:nvGrpSpPr>
            <p:cNvPr id="128" name="Group 127"/>
            <p:cNvGrpSpPr/>
            <p:nvPr/>
          </p:nvGrpSpPr>
          <p:grpSpPr>
            <a:xfrm>
              <a:off x="4610453" y="6006204"/>
              <a:ext cx="1894861" cy="704842"/>
              <a:chOff x="7472296" y="4221903"/>
              <a:chExt cx="2301904" cy="856252"/>
            </a:xfrm>
          </p:grpSpPr>
          <p:sp>
            <p:nvSpPr>
              <p:cNvPr id="94" name="TextBox 93">
                <a:extLst>
                  <a:ext uri="{FF2B5EF4-FFF2-40B4-BE49-F238E27FC236}">
                    <a16:creationId xmlns:a16="http://schemas.microsoft.com/office/drawing/2014/main" id="{9A67988C-0027-D14F-AD99-7A65A23E3DA5}"/>
                  </a:ext>
                </a:extLst>
              </p:cNvPr>
              <p:cNvSpPr txBox="1"/>
              <p:nvPr/>
            </p:nvSpPr>
            <p:spPr>
              <a:xfrm>
                <a:off x="7472296" y="4775303"/>
                <a:ext cx="2301904" cy="302852"/>
              </a:xfrm>
              <a:prstGeom prst="rect">
                <a:avLst/>
              </a:prstGeom>
              <a:noFill/>
            </p:spPr>
            <p:txBody>
              <a:bodyPr wrap="square" rtlCol="0">
                <a:spAutoFit/>
              </a:bodyPr>
              <a:lstStyle/>
              <a:p>
                <a:pPr algn="ctr"/>
                <a:r>
                  <a:rPr lang="en-US" sz="750" dirty="0"/>
                  <a:t>Route table w/out IGW</a:t>
                </a:r>
                <a:endParaRPr lang="en-US" sz="917" dirty="0"/>
              </a:p>
            </p:txBody>
          </p:sp>
          <p:pic>
            <p:nvPicPr>
              <p:cNvPr id="95" name="Graphic 50">
                <a:extLst>
                  <a:ext uri="{FF2B5EF4-FFF2-40B4-BE49-F238E27FC236}">
                    <a16:creationId xmlns:a16="http://schemas.microsoft.com/office/drawing/2014/main" id="{1B60D8B7-1D72-FA4E-A897-ACC1338A2670}"/>
                  </a:ext>
                </a:extLst>
              </p:cNvPr>
              <p:cNvPicPr>
                <a:picLocks noChangeAspect="1"/>
              </p:cNvPicPr>
              <p:nvPr/>
            </p:nvPicPr>
            <p:blipFill>
              <a:blip r:embed="rId76">
                <a:extLst>
                  <a:ext uri="{96DAC541-7B7A-43D3-8B79-37D633B846F1}">
                    <asvg:svgBlip xmlns="" xmlns:asvg="http://schemas.microsoft.com/office/drawing/2016/SVG/main" r:embed="rId28"/>
                  </a:ext>
                </a:extLst>
              </a:blip>
              <a:stretch>
                <a:fillRect/>
              </a:stretch>
            </p:blipFill>
            <p:spPr>
              <a:xfrm>
                <a:off x="8375542" y="4221903"/>
                <a:ext cx="469900" cy="531803"/>
              </a:xfrm>
              <a:prstGeom prst="rect">
                <a:avLst/>
              </a:prstGeom>
            </p:spPr>
          </p:pic>
        </p:grpSp>
        <p:grpSp>
          <p:nvGrpSpPr>
            <p:cNvPr id="129" name="Group 128"/>
            <p:cNvGrpSpPr/>
            <p:nvPr/>
          </p:nvGrpSpPr>
          <p:grpSpPr>
            <a:xfrm>
              <a:off x="4869753" y="3507609"/>
              <a:ext cx="1376260" cy="818893"/>
              <a:chOff x="12244585" y="535161"/>
              <a:chExt cx="1593324" cy="975102"/>
            </a:xfrm>
          </p:grpSpPr>
          <p:sp>
            <p:nvSpPr>
              <p:cNvPr id="96" name="TextBox 95">
                <a:extLst>
                  <a:ext uri="{FF2B5EF4-FFF2-40B4-BE49-F238E27FC236}">
                    <a16:creationId xmlns:a16="http://schemas.microsoft.com/office/drawing/2014/main" id="{E3C0960A-3D31-6D47-8EAA-93DE09090CDD}"/>
                  </a:ext>
                </a:extLst>
              </p:cNvPr>
              <p:cNvSpPr txBox="1"/>
              <p:nvPr/>
            </p:nvSpPr>
            <p:spPr>
              <a:xfrm>
                <a:off x="12244585" y="1048490"/>
                <a:ext cx="1593324" cy="461773"/>
              </a:xfrm>
              <a:prstGeom prst="rect">
                <a:avLst/>
              </a:prstGeom>
              <a:noFill/>
            </p:spPr>
            <p:txBody>
              <a:bodyPr wrap="square" rtlCol="0">
                <a:spAutoFit/>
              </a:bodyPr>
              <a:lstStyle/>
              <a:p>
                <a:pPr algn="ctr"/>
                <a:r>
                  <a:rPr lang="en-US" sz="750" dirty="0"/>
                  <a:t>Elastic Load Balancing (ELB)</a:t>
                </a:r>
              </a:p>
            </p:txBody>
          </p:sp>
          <p:pic>
            <p:nvPicPr>
              <p:cNvPr id="97" name="Graphic 7">
                <a:extLst>
                  <a:ext uri="{FF2B5EF4-FFF2-40B4-BE49-F238E27FC236}">
                    <a16:creationId xmlns:a16="http://schemas.microsoft.com/office/drawing/2014/main" id="{708E5D6B-3B0D-7E46-91EF-00B27664375C}"/>
                  </a:ext>
                </a:extLst>
              </p:cNvPr>
              <p:cNvPicPr>
                <a:picLocks noChangeAspect="1"/>
              </p:cNvPicPr>
              <p:nvPr/>
            </p:nvPicPr>
            <p:blipFill>
              <a:blip r:embed="rId77">
                <a:extLst>
                  <a:ext uri="{96DAC541-7B7A-43D3-8B79-37D633B846F1}">
                    <asvg:svgBlip xmlns="" xmlns:asvg="http://schemas.microsoft.com/office/drawing/2016/SVG/main" r:embed="rId69"/>
                  </a:ext>
                </a:extLst>
              </a:blip>
              <a:stretch>
                <a:fillRect/>
              </a:stretch>
            </p:blipFill>
            <p:spPr>
              <a:xfrm>
                <a:off x="12797301" y="535161"/>
                <a:ext cx="487425" cy="487424"/>
              </a:xfrm>
              <a:prstGeom prst="rect">
                <a:avLst/>
              </a:prstGeom>
            </p:spPr>
          </p:pic>
        </p:grpSp>
      </p:grpSp>
      <p:grpSp>
        <p:nvGrpSpPr>
          <p:cNvPr id="43" name="Group 42"/>
          <p:cNvGrpSpPr/>
          <p:nvPr/>
        </p:nvGrpSpPr>
        <p:grpSpPr>
          <a:xfrm>
            <a:off x="2394632" y="3299686"/>
            <a:ext cx="1030368" cy="599333"/>
            <a:chOff x="9997552" y="872358"/>
            <a:chExt cx="1236442" cy="719199"/>
          </a:xfrm>
        </p:grpSpPr>
        <p:sp>
          <p:nvSpPr>
            <p:cNvPr id="135" name="TextBox 134">
              <a:extLst>
                <a:ext uri="{FF2B5EF4-FFF2-40B4-BE49-F238E27FC236}">
                  <a16:creationId xmlns:a16="http://schemas.microsoft.com/office/drawing/2014/main" id="{517096B6-EF64-C245-A3E7-BEEF81BDCB9C}"/>
                </a:ext>
              </a:extLst>
            </p:cNvPr>
            <p:cNvSpPr txBox="1"/>
            <p:nvPr/>
          </p:nvSpPr>
          <p:spPr>
            <a:xfrm>
              <a:off x="9997552" y="1342258"/>
              <a:ext cx="1236442" cy="249299"/>
            </a:xfrm>
            <a:prstGeom prst="rect">
              <a:avLst/>
            </a:prstGeom>
            <a:noFill/>
          </p:spPr>
          <p:txBody>
            <a:bodyPr wrap="square" rtlCol="0">
              <a:spAutoFit/>
            </a:bodyPr>
            <a:lstStyle/>
            <a:p>
              <a:pPr algn="ctr"/>
              <a:r>
                <a:rPr lang="en-US" sz="750" dirty="0"/>
                <a:t>NAT gateway</a:t>
              </a:r>
            </a:p>
          </p:txBody>
        </p:sp>
        <p:pic>
          <p:nvPicPr>
            <p:cNvPr id="137" name="Graphic 45">
              <a:extLst>
                <a:ext uri="{FF2B5EF4-FFF2-40B4-BE49-F238E27FC236}">
                  <a16:creationId xmlns:a16="http://schemas.microsoft.com/office/drawing/2014/main" id="{C4D40D26-5610-724F-B901-012D611D9AA8}"/>
                </a:ext>
              </a:extLst>
            </p:cNvPr>
            <p:cNvPicPr>
              <a:picLocks noChangeAspect="1"/>
            </p:cNvPicPr>
            <p:nvPr/>
          </p:nvPicPr>
          <p:blipFill>
            <a:blip r:embed="rId78">
              <a:extLst>
                <a:ext uri="{96DAC541-7B7A-43D3-8B79-37D633B846F1}">
                  <asvg:svgBlip xmlns="" xmlns:asvg="http://schemas.microsoft.com/office/drawing/2016/SVG/main" r:embed="rId22"/>
                </a:ext>
              </a:extLst>
            </a:blip>
            <a:stretch>
              <a:fillRect/>
            </a:stretch>
          </p:blipFill>
          <p:spPr>
            <a:xfrm>
              <a:off x="10370064" y="872358"/>
              <a:ext cx="469900" cy="469900"/>
            </a:xfrm>
            <a:prstGeom prst="rect">
              <a:avLst/>
            </a:prstGeom>
          </p:spPr>
        </p:pic>
      </p:grpSp>
      <p:grpSp>
        <p:nvGrpSpPr>
          <p:cNvPr id="13" name="Group 12"/>
          <p:cNvGrpSpPr/>
          <p:nvPr/>
        </p:nvGrpSpPr>
        <p:grpSpPr>
          <a:xfrm>
            <a:off x="1340167" y="4936693"/>
            <a:ext cx="1632012" cy="673495"/>
            <a:chOff x="1608201" y="5924032"/>
            <a:chExt cx="1958414" cy="808194"/>
          </a:xfrm>
        </p:grpSpPr>
        <p:sp>
          <p:nvSpPr>
            <p:cNvPr id="99" name="Rectangle 98">
              <a:extLst>
                <a:ext uri="{FF2B5EF4-FFF2-40B4-BE49-F238E27FC236}">
                  <a16:creationId xmlns:a16="http://schemas.microsoft.com/office/drawing/2014/main" id="{9E4B180B-66C8-134C-9780-D82E60B76CCD}"/>
                </a:ext>
              </a:extLst>
            </p:cNvPr>
            <p:cNvSpPr/>
            <p:nvPr/>
          </p:nvSpPr>
          <p:spPr>
            <a:xfrm>
              <a:off x="1608201" y="5924032"/>
              <a:ext cx="1958414" cy="808194"/>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00" dirty="0">
                  <a:solidFill>
                    <a:srgbClr val="FC584C"/>
                  </a:solidFill>
                </a:rPr>
                <a:t>Security group</a:t>
              </a:r>
            </a:p>
          </p:txBody>
        </p:sp>
        <p:pic>
          <p:nvPicPr>
            <p:cNvPr id="100" name="Graphic 22">
              <a:extLst>
                <a:ext uri="{FF2B5EF4-FFF2-40B4-BE49-F238E27FC236}">
                  <a16:creationId xmlns:a16="http://schemas.microsoft.com/office/drawing/2014/main" id="{6F33E093-D939-0D4B-B06C-B1E741894076}"/>
                </a:ext>
              </a:extLst>
            </p:cNvPr>
            <p:cNvPicPr>
              <a:picLocks noChangeAspect="1"/>
            </p:cNvPicPr>
            <p:nvPr/>
          </p:nvPicPr>
          <p:blipFill>
            <a:blip r:embed="rId79">
              <a:extLst>
                <a:ext uri="{96DAC541-7B7A-43D3-8B79-37D633B846F1}">
                  <asvg:svgBlip xmlns="" xmlns:asvg="http://schemas.microsoft.com/office/drawing/2016/SVG/main" r:embed="rId64"/>
                </a:ext>
              </a:extLst>
            </a:blip>
            <a:stretch>
              <a:fillRect/>
            </a:stretch>
          </p:blipFill>
          <p:spPr>
            <a:xfrm>
              <a:off x="1769209" y="6214834"/>
              <a:ext cx="469900" cy="469900"/>
            </a:xfrm>
            <a:prstGeom prst="rect">
              <a:avLst/>
            </a:prstGeom>
          </p:spPr>
        </p:pic>
        <p:sp>
          <p:nvSpPr>
            <p:cNvPr id="145" name="TextBox 144"/>
            <p:cNvSpPr txBox="1"/>
            <p:nvPr/>
          </p:nvSpPr>
          <p:spPr>
            <a:xfrm>
              <a:off x="2188954" y="6470316"/>
              <a:ext cx="941027" cy="249299"/>
            </a:xfrm>
            <a:prstGeom prst="rect">
              <a:avLst/>
            </a:prstGeom>
            <a:noFill/>
          </p:spPr>
          <p:txBody>
            <a:bodyPr wrap="none" rtlCol="0">
              <a:spAutoFit/>
            </a:bodyPr>
            <a:lstStyle/>
            <a:p>
              <a:pPr algn="l"/>
              <a:r>
                <a:rPr lang="en-US" sz="750" dirty="0">
                  <a:latin typeface="Amazon Ember" panose="020B0603020204020204" pitchFamily="34" charset="0"/>
                  <a:ea typeface="Amazon Ember" panose="020B0603020204020204" pitchFamily="34" charset="0"/>
                  <a:cs typeface="Amazon Ember" panose="020B0603020204020204" pitchFamily="34" charset="0"/>
                </a:rPr>
                <a:t>IIS instance(s)</a:t>
              </a:r>
            </a:p>
          </p:txBody>
        </p:sp>
      </p:grpSp>
      <p:grpSp>
        <p:nvGrpSpPr>
          <p:cNvPr id="17" name="Group 16"/>
          <p:cNvGrpSpPr/>
          <p:nvPr/>
        </p:nvGrpSpPr>
        <p:grpSpPr>
          <a:xfrm>
            <a:off x="5942114" y="2526793"/>
            <a:ext cx="2283743" cy="3337293"/>
            <a:chOff x="7199286" y="3069496"/>
            <a:chExt cx="2740492" cy="4004751"/>
          </a:xfrm>
        </p:grpSpPr>
        <p:sp>
          <p:nvSpPr>
            <p:cNvPr id="106" name="Rectangle 105">
              <a:extLst>
                <a:ext uri="{FF2B5EF4-FFF2-40B4-BE49-F238E27FC236}">
                  <a16:creationId xmlns:a16="http://schemas.microsoft.com/office/drawing/2014/main" id="{85079DED-31B9-5744-83EC-838A158DC6AC}"/>
                </a:ext>
              </a:extLst>
            </p:cNvPr>
            <p:cNvSpPr/>
            <p:nvPr/>
          </p:nvSpPr>
          <p:spPr>
            <a:xfrm>
              <a:off x="7353130" y="5522572"/>
              <a:ext cx="2486633" cy="1396016"/>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chemeClr val="accent4"/>
                  </a:solidFill>
                </a:rPr>
                <a:t>Private subnet</a:t>
              </a:r>
            </a:p>
          </p:txBody>
        </p:sp>
        <p:sp>
          <p:nvSpPr>
            <p:cNvPr id="107" name="Rectangle 106">
              <a:extLst>
                <a:ext uri="{FF2B5EF4-FFF2-40B4-BE49-F238E27FC236}">
                  <a16:creationId xmlns:a16="http://schemas.microsoft.com/office/drawing/2014/main" id="{305B98DC-5AF5-3342-A4B1-F62852BC80FE}"/>
                </a:ext>
              </a:extLst>
            </p:cNvPr>
            <p:cNvSpPr/>
            <p:nvPr/>
          </p:nvSpPr>
          <p:spPr>
            <a:xfrm>
              <a:off x="7199286" y="3069496"/>
              <a:ext cx="2740492" cy="4004751"/>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00" dirty="0">
                  <a:solidFill>
                    <a:schemeClr val="accent4"/>
                  </a:solidFill>
                </a:rPr>
                <a:t>Availability Zone 2</a:t>
              </a:r>
            </a:p>
          </p:txBody>
        </p:sp>
        <p:sp>
          <p:nvSpPr>
            <p:cNvPr id="108" name="Rectangle 107">
              <a:extLst>
                <a:ext uri="{FF2B5EF4-FFF2-40B4-BE49-F238E27FC236}">
                  <a16:creationId xmlns:a16="http://schemas.microsoft.com/office/drawing/2014/main" id="{6B21B370-0545-BC48-A508-8AD045EB818F}"/>
                </a:ext>
              </a:extLst>
            </p:cNvPr>
            <p:cNvSpPr/>
            <p:nvPr/>
          </p:nvSpPr>
          <p:spPr>
            <a:xfrm>
              <a:off x="7353463" y="3935625"/>
              <a:ext cx="2486633" cy="1302030"/>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chemeClr val="accent6"/>
                  </a:solidFill>
                </a:rPr>
                <a:t>Public subnet</a:t>
              </a:r>
            </a:p>
          </p:txBody>
        </p:sp>
        <p:sp>
          <p:nvSpPr>
            <p:cNvPr id="84" name="Rectangle 83">
              <a:extLst>
                <a:ext uri="{FF2B5EF4-FFF2-40B4-BE49-F238E27FC236}">
                  <a16:creationId xmlns:a16="http://schemas.microsoft.com/office/drawing/2014/main" id="{9E4B180B-66C8-134C-9780-D82E60B76CCD}"/>
                </a:ext>
              </a:extLst>
            </p:cNvPr>
            <p:cNvSpPr/>
            <p:nvPr/>
          </p:nvSpPr>
          <p:spPr>
            <a:xfrm>
              <a:off x="7590325" y="4302245"/>
              <a:ext cx="1958414" cy="808194"/>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00" dirty="0">
                  <a:solidFill>
                    <a:srgbClr val="FC584C"/>
                  </a:solidFill>
                </a:rPr>
                <a:t>Security group</a:t>
              </a:r>
            </a:p>
          </p:txBody>
        </p:sp>
        <p:grpSp>
          <p:nvGrpSpPr>
            <p:cNvPr id="102" name="Group 101"/>
            <p:cNvGrpSpPr/>
            <p:nvPr/>
          </p:nvGrpSpPr>
          <p:grpSpPr>
            <a:xfrm>
              <a:off x="7590325" y="5921729"/>
              <a:ext cx="1958414" cy="808194"/>
              <a:chOff x="1608201" y="5924032"/>
              <a:chExt cx="1958414" cy="808194"/>
            </a:xfrm>
          </p:grpSpPr>
          <p:sp>
            <p:nvSpPr>
              <p:cNvPr id="103" name="Rectangle 102">
                <a:extLst>
                  <a:ext uri="{FF2B5EF4-FFF2-40B4-BE49-F238E27FC236}">
                    <a16:creationId xmlns:a16="http://schemas.microsoft.com/office/drawing/2014/main" id="{9E4B180B-66C8-134C-9780-D82E60B76CCD}"/>
                  </a:ext>
                </a:extLst>
              </p:cNvPr>
              <p:cNvSpPr/>
              <p:nvPr/>
            </p:nvSpPr>
            <p:spPr>
              <a:xfrm>
                <a:off x="1608201" y="5924032"/>
                <a:ext cx="1958414" cy="808194"/>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00" dirty="0">
                    <a:solidFill>
                      <a:srgbClr val="FC584C"/>
                    </a:solidFill>
                  </a:rPr>
                  <a:t>Security group</a:t>
                </a:r>
              </a:p>
            </p:txBody>
          </p:sp>
          <p:pic>
            <p:nvPicPr>
              <p:cNvPr id="104" name="Graphic 22">
                <a:extLst>
                  <a:ext uri="{FF2B5EF4-FFF2-40B4-BE49-F238E27FC236}">
                    <a16:creationId xmlns:a16="http://schemas.microsoft.com/office/drawing/2014/main" id="{6F33E093-D939-0D4B-B06C-B1E741894076}"/>
                  </a:ext>
                </a:extLst>
              </p:cNvPr>
              <p:cNvPicPr>
                <a:picLocks noChangeAspect="1"/>
              </p:cNvPicPr>
              <p:nvPr/>
            </p:nvPicPr>
            <p:blipFill>
              <a:blip r:embed="rId79">
                <a:extLst>
                  <a:ext uri="{96DAC541-7B7A-43D3-8B79-37D633B846F1}">
                    <asvg:svgBlip xmlns="" xmlns:asvg="http://schemas.microsoft.com/office/drawing/2016/SVG/main" r:embed="rId64"/>
                  </a:ext>
                </a:extLst>
              </a:blip>
              <a:stretch>
                <a:fillRect/>
              </a:stretch>
            </p:blipFill>
            <p:spPr>
              <a:xfrm>
                <a:off x="1769209" y="6214834"/>
                <a:ext cx="469900" cy="469900"/>
              </a:xfrm>
              <a:prstGeom prst="rect">
                <a:avLst/>
              </a:prstGeom>
            </p:spPr>
          </p:pic>
          <p:sp>
            <p:nvSpPr>
              <p:cNvPr id="122" name="TextBox 121"/>
              <p:cNvSpPr txBox="1"/>
              <p:nvPr/>
            </p:nvSpPr>
            <p:spPr>
              <a:xfrm>
                <a:off x="2188954" y="6470316"/>
                <a:ext cx="941027" cy="249299"/>
              </a:xfrm>
              <a:prstGeom prst="rect">
                <a:avLst/>
              </a:prstGeom>
              <a:noFill/>
            </p:spPr>
            <p:txBody>
              <a:bodyPr wrap="none" rtlCol="0">
                <a:spAutoFit/>
              </a:bodyPr>
              <a:lstStyle/>
              <a:p>
                <a:pPr algn="l"/>
                <a:r>
                  <a:rPr lang="en-US" sz="750" dirty="0">
                    <a:latin typeface="Amazon Ember" panose="020B0603020204020204" pitchFamily="34" charset="0"/>
                    <a:ea typeface="Amazon Ember" panose="020B0603020204020204" pitchFamily="34" charset="0"/>
                    <a:cs typeface="Amazon Ember" panose="020B0603020204020204" pitchFamily="34" charset="0"/>
                  </a:rPr>
                  <a:t>IIS instance(s)</a:t>
                </a:r>
              </a:p>
            </p:txBody>
          </p:sp>
        </p:grpSp>
      </p:grpSp>
      <p:grpSp>
        <p:nvGrpSpPr>
          <p:cNvPr id="15" name="Group 14"/>
          <p:cNvGrpSpPr/>
          <p:nvPr/>
        </p:nvGrpSpPr>
        <p:grpSpPr>
          <a:xfrm>
            <a:off x="8868834" y="2526793"/>
            <a:ext cx="2283743" cy="3337293"/>
            <a:chOff x="10548894" y="3032152"/>
            <a:chExt cx="2740492" cy="4004751"/>
          </a:xfrm>
        </p:grpSpPr>
        <p:sp>
          <p:nvSpPr>
            <p:cNvPr id="113" name="Rectangle 112">
              <a:extLst>
                <a:ext uri="{FF2B5EF4-FFF2-40B4-BE49-F238E27FC236}">
                  <a16:creationId xmlns:a16="http://schemas.microsoft.com/office/drawing/2014/main" id="{85079DED-31B9-5744-83EC-838A158DC6AC}"/>
                </a:ext>
              </a:extLst>
            </p:cNvPr>
            <p:cNvSpPr/>
            <p:nvPr/>
          </p:nvSpPr>
          <p:spPr>
            <a:xfrm>
              <a:off x="10702738" y="5485228"/>
              <a:ext cx="2486633" cy="1396016"/>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chemeClr val="accent4"/>
                  </a:solidFill>
                </a:rPr>
                <a:t>Private subnet</a:t>
              </a:r>
            </a:p>
          </p:txBody>
        </p:sp>
        <p:sp>
          <p:nvSpPr>
            <p:cNvPr id="114" name="Rectangle 113">
              <a:extLst>
                <a:ext uri="{FF2B5EF4-FFF2-40B4-BE49-F238E27FC236}">
                  <a16:creationId xmlns:a16="http://schemas.microsoft.com/office/drawing/2014/main" id="{305B98DC-5AF5-3342-A4B1-F62852BC80FE}"/>
                </a:ext>
              </a:extLst>
            </p:cNvPr>
            <p:cNvSpPr/>
            <p:nvPr/>
          </p:nvSpPr>
          <p:spPr>
            <a:xfrm>
              <a:off x="10548894" y="3032152"/>
              <a:ext cx="2740492" cy="4004751"/>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00" dirty="0">
                  <a:solidFill>
                    <a:schemeClr val="accent4"/>
                  </a:solidFill>
                </a:rPr>
                <a:t>Availability Zone N</a:t>
              </a:r>
            </a:p>
          </p:txBody>
        </p:sp>
        <p:sp>
          <p:nvSpPr>
            <p:cNvPr id="115" name="Rectangle 114">
              <a:extLst>
                <a:ext uri="{FF2B5EF4-FFF2-40B4-BE49-F238E27FC236}">
                  <a16:creationId xmlns:a16="http://schemas.microsoft.com/office/drawing/2014/main" id="{6B21B370-0545-BC48-A508-8AD045EB818F}"/>
                </a:ext>
              </a:extLst>
            </p:cNvPr>
            <p:cNvSpPr/>
            <p:nvPr/>
          </p:nvSpPr>
          <p:spPr>
            <a:xfrm>
              <a:off x="10703071" y="3898281"/>
              <a:ext cx="2486633" cy="1302030"/>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1940" tIns="38100" rIns="76200" bIns="38100" numCol="1" spcCol="0" rtlCol="0" fromWordArt="0" anchor="t" anchorCtr="0" forceAA="0" compatLnSpc="1">
              <a:prstTxWarp prst="textNoShape">
                <a:avLst/>
              </a:prstTxWarp>
              <a:noAutofit/>
            </a:bodyPr>
            <a:lstStyle/>
            <a:p>
              <a:pPr algn="l"/>
              <a:r>
                <a:rPr lang="en-US" sz="1000" dirty="0">
                  <a:solidFill>
                    <a:schemeClr val="accent6"/>
                  </a:solidFill>
                </a:rPr>
                <a:t>Public subnet</a:t>
              </a:r>
            </a:p>
          </p:txBody>
        </p:sp>
        <p:sp>
          <p:nvSpPr>
            <p:cNvPr id="85" name="Rectangle 84">
              <a:extLst>
                <a:ext uri="{FF2B5EF4-FFF2-40B4-BE49-F238E27FC236}">
                  <a16:creationId xmlns:a16="http://schemas.microsoft.com/office/drawing/2014/main" id="{9E4B180B-66C8-134C-9780-D82E60B76CCD}"/>
                </a:ext>
              </a:extLst>
            </p:cNvPr>
            <p:cNvSpPr/>
            <p:nvPr/>
          </p:nvSpPr>
          <p:spPr>
            <a:xfrm>
              <a:off x="10930485" y="4263679"/>
              <a:ext cx="1958414" cy="808194"/>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00" dirty="0">
                  <a:solidFill>
                    <a:srgbClr val="FC584C"/>
                  </a:solidFill>
                </a:rPr>
                <a:t>Security group</a:t>
              </a:r>
            </a:p>
          </p:txBody>
        </p:sp>
        <p:grpSp>
          <p:nvGrpSpPr>
            <p:cNvPr id="130" name="Group 129"/>
            <p:cNvGrpSpPr/>
            <p:nvPr/>
          </p:nvGrpSpPr>
          <p:grpSpPr>
            <a:xfrm>
              <a:off x="10934621" y="5922377"/>
              <a:ext cx="1958414" cy="808194"/>
              <a:chOff x="1608201" y="5924032"/>
              <a:chExt cx="1958414" cy="808194"/>
            </a:xfrm>
          </p:grpSpPr>
          <p:sp>
            <p:nvSpPr>
              <p:cNvPr id="131" name="Rectangle 130">
                <a:extLst>
                  <a:ext uri="{FF2B5EF4-FFF2-40B4-BE49-F238E27FC236}">
                    <a16:creationId xmlns:a16="http://schemas.microsoft.com/office/drawing/2014/main" id="{9E4B180B-66C8-134C-9780-D82E60B76CCD}"/>
                  </a:ext>
                </a:extLst>
              </p:cNvPr>
              <p:cNvSpPr/>
              <p:nvPr/>
            </p:nvSpPr>
            <p:spPr>
              <a:xfrm>
                <a:off x="1608201" y="5924032"/>
                <a:ext cx="1958414" cy="808194"/>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r>
                  <a:rPr lang="en-US" sz="1000" dirty="0">
                    <a:solidFill>
                      <a:srgbClr val="FC584C"/>
                    </a:solidFill>
                  </a:rPr>
                  <a:t>Security group</a:t>
                </a:r>
              </a:p>
            </p:txBody>
          </p:sp>
          <p:pic>
            <p:nvPicPr>
              <p:cNvPr id="132" name="Graphic 22">
                <a:extLst>
                  <a:ext uri="{FF2B5EF4-FFF2-40B4-BE49-F238E27FC236}">
                    <a16:creationId xmlns:a16="http://schemas.microsoft.com/office/drawing/2014/main" id="{6F33E093-D939-0D4B-B06C-B1E741894076}"/>
                  </a:ext>
                </a:extLst>
              </p:cNvPr>
              <p:cNvPicPr>
                <a:picLocks noChangeAspect="1"/>
              </p:cNvPicPr>
              <p:nvPr/>
            </p:nvPicPr>
            <p:blipFill>
              <a:blip r:embed="rId79">
                <a:extLst>
                  <a:ext uri="{96DAC541-7B7A-43D3-8B79-37D633B846F1}">
                    <asvg:svgBlip xmlns="" xmlns:asvg="http://schemas.microsoft.com/office/drawing/2016/SVG/main" r:embed="rId64"/>
                  </a:ext>
                </a:extLst>
              </a:blip>
              <a:stretch>
                <a:fillRect/>
              </a:stretch>
            </p:blipFill>
            <p:spPr>
              <a:xfrm>
                <a:off x="1769209" y="6214834"/>
                <a:ext cx="469900" cy="469900"/>
              </a:xfrm>
              <a:prstGeom prst="rect">
                <a:avLst/>
              </a:prstGeom>
            </p:spPr>
          </p:pic>
          <p:sp>
            <p:nvSpPr>
              <p:cNvPr id="133" name="TextBox 132"/>
              <p:cNvSpPr txBox="1"/>
              <p:nvPr/>
            </p:nvSpPr>
            <p:spPr>
              <a:xfrm>
                <a:off x="2188954" y="6470316"/>
                <a:ext cx="941027" cy="249299"/>
              </a:xfrm>
              <a:prstGeom prst="rect">
                <a:avLst/>
              </a:prstGeom>
              <a:noFill/>
            </p:spPr>
            <p:txBody>
              <a:bodyPr wrap="none" rtlCol="0">
                <a:spAutoFit/>
              </a:bodyPr>
              <a:lstStyle/>
              <a:p>
                <a:pPr algn="l"/>
                <a:r>
                  <a:rPr lang="en-US" sz="750" dirty="0">
                    <a:latin typeface="Amazon Ember" panose="020B0603020204020204" pitchFamily="34" charset="0"/>
                    <a:ea typeface="Amazon Ember" panose="020B0603020204020204" pitchFamily="34" charset="0"/>
                    <a:cs typeface="Amazon Ember" panose="020B0603020204020204" pitchFamily="34" charset="0"/>
                  </a:rPr>
                  <a:t>IIS instance(s)</a:t>
                </a:r>
              </a:p>
            </p:txBody>
          </p:sp>
        </p:grpSp>
      </p:grpSp>
      <p:sp>
        <p:nvSpPr>
          <p:cNvPr id="19" name="TextBox 18"/>
          <p:cNvSpPr txBox="1"/>
          <p:nvPr/>
        </p:nvSpPr>
        <p:spPr>
          <a:xfrm>
            <a:off x="8334980" y="3747959"/>
            <a:ext cx="494046" cy="464294"/>
          </a:xfrm>
          <a:prstGeom prst="rect">
            <a:avLst/>
          </a:prstGeom>
          <a:noFill/>
        </p:spPr>
        <p:txBody>
          <a:bodyPr wrap="none" rtlCol="0">
            <a:spAutoFit/>
          </a:bodyPr>
          <a:lstStyle/>
          <a:p>
            <a:pPr algn="l"/>
            <a:r>
              <a:rPr lang="en-US" sz="2417" dirty="0">
                <a:latin typeface="Amazon Ember" panose="020B0603020204020204" pitchFamily="34" charset="0"/>
                <a:ea typeface="Amazon Ember" panose="020B0603020204020204" pitchFamily="34" charset="0"/>
                <a:cs typeface="Amazon Ember" panose="020B0603020204020204" pitchFamily="34" charset="0"/>
              </a:rPr>
              <a:t>…</a:t>
            </a:r>
          </a:p>
        </p:txBody>
      </p:sp>
      <p:cxnSp>
        <p:nvCxnSpPr>
          <p:cNvPr id="21" name="Straight Connector 20"/>
          <p:cNvCxnSpPr>
            <a:stCxn id="96" idx="2"/>
            <a:endCxn id="91" idx="0"/>
          </p:cNvCxnSpPr>
          <p:nvPr/>
        </p:nvCxnSpPr>
        <p:spPr>
          <a:xfrm>
            <a:off x="4627369" y="3608522"/>
            <a:ext cx="0" cy="272452"/>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p:cNvCxnSpPr>
            <a:stCxn id="91" idx="1"/>
          </p:cNvCxnSpPr>
          <p:nvPr/>
        </p:nvCxnSpPr>
        <p:spPr>
          <a:xfrm flipH="1" flipV="1">
            <a:off x="3162097" y="4042718"/>
            <a:ext cx="1321522" cy="945"/>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p:cNvCxnSpPr>
            <a:stCxn id="95" idx="1"/>
          </p:cNvCxnSpPr>
          <p:nvPr/>
        </p:nvCxnSpPr>
        <p:spPr>
          <a:xfrm flipH="1" flipV="1">
            <a:off x="3106352" y="5205519"/>
            <a:ext cx="1351097" cy="545"/>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p:cNvCxnSpPr>
            <a:stCxn id="91" idx="3"/>
          </p:cNvCxnSpPr>
          <p:nvPr/>
        </p:nvCxnSpPr>
        <p:spPr>
          <a:xfrm flipV="1">
            <a:off x="4771120" y="4042718"/>
            <a:ext cx="1413792" cy="945"/>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a:stCxn id="95" idx="3"/>
          </p:cNvCxnSpPr>
          <p:nvPr/>
        </p:nvCxnSpPr>
        <p:spPr>
          <a:xfrm flipV="1">
            <a:off x="4779789" y="5205519"/>
            <a:ext cx="1376223" cy="545"/>
          </a:xfrm>
          <a:prstGeom prst="line">
            <a:avLst/>
          </a:prstGeom>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a:off x="3162097" y="4128637"/>
            <a:ext cx="1325722" cy="9933"/>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p:cNvCxnSpPr/>
          <p:nvPr/>
        </p:nvCxnSpPr>
        <p:spPr>
          <a:xfrm>
            <a:off x="4517212" y="4222020"/>
            <a:ext cx="5222" cy="79538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Connector 55"/>
          <p:cNvCxnSpPr/>
          <p:nvPr/>
        </p:nvCxnSpPr>
        <p:spPr>
          <a:xfrm flipH="1" flipV="1">
            <a:off x="3106353" y="5099307"/>
            <a:ext cx="1345423" cy="5028"/>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p:cNvCxnSpPr/>
          <p:nvPr/>
        </p:nvCxnSpPr>
        <p:spPr>
          <a:xfrm>
            <a:off x="4783990" y="4138569"/>
            <a:ext cx="1366439"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p:cNvCxnSpPr/>
          <p:nvPr/>
        </p:nvCxnSpPr>
        <p:spPr>
          <a:xfrm flipH="1">
            <a:off x="4728704" y="4236396"/>
            <a:ext cx="1883" cy="793189"/>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p:cNvCxnSpPr/>
          <p:nvPr/>
        </p:nvCxnSpPr>
        <p:spPr>
          <a:xfrm flipV="1">
            <a:off x="4780542" y="5094931"/>
            <a:ext cx="1375471" cy="4376"/>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Arrow Connector 71"/>
          <p:cNvCxnSpPr>
            <a:stCxn id="87" idx="2"/>
            <a:endCxn id="97" idx="0"/>
          </p:cNvCxnSpPr>
          <p:nvPr/>
        </p:nvCxnSpPr>
        <p:spPr>
          <a:xfrm flipH="1">
            <a:off x="4627202" y="2498272"/>
            <a:ext cx="168" cy="4432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4" name="Elbow Connector 153"/>
          <p:cNvCxnSpPr>
            <a:stCxn id="145" idx="3"/>
            <a:endCxn id="135" idx="2"/>
          </p:cNvCxnSpPr>
          <p:nvPr/>
        </p:nvCxnSpPr>
        <p:spPr>
          <a:xfrm flipV="1">
            <a:off x="2572464" y="3883630"/>
            <a:ext cx="337352" cy="1604481"/>
          </a:xfrm>
          <a:prstGeom prst="bentConnector2">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6" name="Elbow Connector 155"/>
          <p:cNvCxnSpPr>
            <a:stCxn id="137" idx="0"/>
            <a:endCxn id="39" idx="2"/>
          </p:cNvCxnSpPr>
          <p:nvPr/>
        </p:nvCxnSpPr>
        <p:spPr>
          <a:xfrm rot="5400000" flipH="1" flipV="1">
            <a:off x="2456152" y="1878045"/>
            <a:ext cx="1866341" cy="976944"/>
          </a:xfrm>
          <a:prstGeom prst="bentConnector3">
            <a:avLst/>
          </a:prstGeom>
          <a:ln w="952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9" name="TextBox 158"/>
          <p:cNvSpPr txBox="1"/>
          <p:nvPr/>
        </p:nvSpPr>
        <p:spPr>
          <a:xfrm>
            <a:off x="7610929" y="1025635"/>
            <a:ext cx="2170787" cy="194990"/>
          </a:xfrm>
          <a:prstGeom prst="rect">
            <a:avLst/>
          </a:prstGeom>
          <a:noFill/>
        </p:spPr>
        <p:txBody>
          <a:bodyPr wrap="none" rtlCol="0">
            <a:spAutoFit/>
          </a:bodyPr>
          <a:lstStyle/>
          <a:p>
            <a:pPr algn="l"/>
            <a:r>
              <a:rPr lang="en-US" sz="667" dirty="0">
                <a:latin typeface="Amazon Ember" panose="020B0603020204020204" pitchFamily="34" charset="0"/>
                <a:ea typeface="Amazon Ember" panose="020B0603020204020204" pitchFamily="34" charset="0"/>
                <a:cs typeface="Amazon Ember" panose="020B0603020204020204" pitchFamily="34" charset="0"/>
              </a:rPr>
              <a:t>Outbound-only connectivity (e.g. Windows Update)</a:t>
            </a:r>
          </a:p>
        </p:txBody>
      </p:sp>
      <p:grpSp>
        <p:nvGrpSpPr>
          <p:cNvPr id="166" name="Group 165"/>
          <p:cNvGrpSpPr/>
          <p:nvPr/>
        </p:nvGrpSpPr>
        <p:grpSpPr>
          <a:xfrm>
            <a:off x="6898822" y="859187"/>
            <a:ext cx="2200015" cy="194990"/>
            <a:chOff x="8278586" y="1484141"/>
            <a:chExt cx="2640018" cy="233988"/>
          </a:xfrm>
        </p:grpSpPr>
        <p:cxnSp>
          <p:nvCxnSpPr>
            <p:cNvPr id="162" name="Straight Connector 161"/>
            <p:cNvCxnSpPr>
              <a:endCxn id="163" idx="1"/>
            </p:cNvCxnSpPr>
            <p:nvPr/>
          </p:nvCxnSpPr>
          <p:spPr>
            <a:xfrm flipV="1">
              <a:off x="8278586" y="1591863"/>
              <a:ext cx="854528" cy="843"/>
            </a:xfrm>
            <a:prstGeom prst="line">
              <a:avLst/>
            </a:prstGeom>
          </p:spPr>
          <p:style>
            <a:lnRef idx="2">
              <a:schemeClr val="accent2"/>
            </a:lnRef>
            <a:fillRef idx="0">
              <a:schemeClr val="accent2"/>
            </a:fillRef>
            <a:effectRef idx="1">
              <a:schemeClr val="accent2"/>
            </a:effectRef>
            <a:fontRef idx="minor">
              <a:schemeClr val="tx1"/>
            </a:fontRef>
          </p:style>
        </p:cxnSp>
        <p:sp>
          <p:nvSpPr>
            <p:cNvPr id="163" name="TextBox 162"/>
            <p:cNvSpPr txBox="1"/>
            <p:nvPr/>
          </p:nvSpPr>
          <p:spPr>
            <a:xfrm>
              <a:off x="9133114" y="1484141"/>
              <a:ext cx="1785490" cy="233988"/>
            </a:xfrm>
            <a:prstGeom prst="rect">
              <a:avLst/>
            </a:prstGeom>
            <a:noFill/>
          </p:spPr>
          <p:txBody>
            <a:bodyPr wrap="none" rtlCol="0">
              <a:spAutoFit/>
            </a:bodyPr>
            <a:lstStyle/>
            <a:p>
              <a:pPr algn="l"/>
              <a:r>
                <a:rPr lang="en-US" sz="667" dirty="0">
                  <a:latin typeface="Amazon Ember" panose="020B0603020204020204" pitchFamily="34" charset="0"/>
                  <a:ea typeface="Amazon Ember" panose="020B0603020204020204" pitchFamily="34" charset="0"/>
                  <a:cs typeface="Amazon Ember" panose="020B0603020204020204" pitchFamily="34" charset="0"/>
                </a:rPr>
                <a:t>External client traffic connectivity</a:t>
              </a:r>
            </a:p>
          </p:txBody>
        </p:sp>
      </p:grpSp>
      <p:cxnSp>
        <p:nvCxnSpPr>
          <p:cNvPr id="165" name="Straight Connector 164"/>
          <p:cNvCxnSpPr>
            <a:endCxn id="159" idx="1"/>
          </p:cNvCxnSpPr>
          <p:nvPr/>
        </p:nvCxnSpPr>
        <p:spPr>
          <a:xfrm>
            <a:off x="6898822" y="1108991"/>
            <a:ext cx="712107" cy="6413"/>
          </a:xfrm>
          <a:prstGeom prst="line">
            <a:avLst/>
          </a:prstGeom>
        </p:spPr>
        <p:style>
          <a:lnRef idx="1">
            <a:schemeClr val="accent5"/>
          </a:lnRef>
          <a:fillRef idx="0">
            <a:schemeClr val="accent5"/>
          </a:fillRef>
          <a:effectRef idx="0">
            <a:schemeClr val="accent5"/>
          </a:effectRef>
          <a:fontRef idx="minor">
            <a:schemeClr val="tx1"/>
          </a:fontRef>
        </p:style>
      </p:cxnSp>
      <p:grpSp>
        <p:nvGrpSpPr>
          <p:cNvPr id="171" name="Group 170"/>
          <p:cNvGrpSpPr/>
          <p:nvPr/>
        </p:nvGrpSpPr>
        <p:grpSpPr>
          <a:xfrm>
            <a:off x="6898824" y="1221863"/>
            <a:ext cx="1359968" cy="194990"/>
            <a:chOff x="8278586" y="1493657"/>
            <a:chExt cx="1631961" cy="233988"/>
          </a:xfrm>
        </p:grpSpPr>
        <p:cxnSp>
          <p:nvCxnSpPr>
            <p:cNvPr id="168" name="Straight Connector 167"/>
            <p:cNvCxnSpPr/>
            <p:nvPr/>
          </p:nvCxnSpPr>
          <p:spPr>
            <a:xfrm>
              <a:off x="8278586" y="1592706"/>
              <a:ext cx="854528"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9" name="TextBox 168"/>
            <p:cNvSpPr txBox="1"/>
            <p:nvPr/>
          </p:nvSpPr>
          <p:spPr>
            <a:xfrm>
              <a:off x="9134950" y="1493657"/>
              <a:ext cx="775597" cy="233988"/>
            </a:xfrm>
            <a:prstGeom prst="rect">
              <a:avLst/>
            </a:prstGeom>
            <a:noFill/>
          </p:spPr>
          <p:txBody>
            <a:bodyPr wrap="none" rtlCol="0">
              <a:spAutoFit/>
            </a:bodyPr>
            <a:lstStyle/>
            <a:p>
              <a:pPr algn="l"/>
              <a:r>
                <a:rPr lang="en-US" sz="667" dirty="0">
                  <a:latin typeface="Amazon Ember" panose="020B0603020204020204" pitchFamily="34" charset="0"/>
                  <a:ea typeface="Amazon Ember" panose="020B0603020204020204" pitchFamily="34" charset="0"/>
                  <a:cs typeface="Amazon Ember" panose="020B0603020204020204" pitchFamily="34" charset="0"/>
                </a:rPr>
                <a:t>Local traffic</a:t>
              </a:r>
            </a:p>
          </p:txBody>
        </p:sp>
      </p:grpSp>
      <p:sp>
        <p:nvSpPr>
          <p:cNvPr id="105" name="Footer Placeholder 3"/>
          <p:cNvSpPr txBox="1">
            <a:spLocks/>
          </p:cNvSpPr>
          <p:nvPr/>
        </p:nvSpPr>
        <p:spPr>
          <a:xfrm>
            <a:off x="9249311" y="6167438"/>
            <a:ext cx="2175075" cy="5517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5000"/>
                  </a:schemeClr>
                </a:solidFill>
              </a:rPr>
              <a:t>@</a:t>
            </a:r>
            <a:r>
              <a:rPr lang="en-US" dirty="0" err="1" smtClean="0">
                <a:solidFill>
                  <a:schemeClr val="tx1">
                    <a:lumMod val="95000"/>
                  </a:schemeClr>
                </a:solidFill>
              </a:rPr>
              <a:t>BrucePayette</a:t>
            </a:r>
            <a:r>
              <a:rPr lang="en-US" dirty="0" smtClean="0">
                <a:solidFill>
                  <a:schemeClr val="tx1">
                    <a:lumMod val="95000"/>
                  </a:schemeClr>
                </a:solidFill>
              </a:rPr>
              <a:t> @</a:t>
            </a:r>
            <a:r>
              <a:rPr lang="en-US" dirty="0" err="1" smtClean="0">
                <a:solidFill>
                  <a:schemeClr val="tx1">
                    <a:lumMod val="95000"/>
                  </a:schemeClr>
                </a:solidFill>
              </a:rPr>
              <a:t>KhansenHansen</a:t>
            </a:r>
            <a:endParaRPr lang="en-US" dirty="0">
              <a:solidFill>
                <a:schemeClr val="tx1">
                  <a:lumMod val="95000"/>
                </a:schemeClr>
              </a:solidFill>
            </a:endParaRPr>
          </a:p>
        </p:txBody>
      </p:sp>
    </p:spTree>
    <p:extLst>
      <p:ext uri="{BB962C8B-B14F-4D97-AF65-F5344CB8AC3E}">
        <p14:creationId xmlns:p14="http://schemas.microsoft.com/office/powerpoint/2010/main" val="1699763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and Subnets</a:t>
            </a:r>
            <a:endParaRPr lang="en-US" dirty="0">
              <a:solidFill>
                <a:srgbClr val="FF0000"/>
              </a:solidFill>
            </a:endParaRPr>
          </a:p>
        </p:txBody>
      </p:sp>
      <p:sp>
        <p:nvSpPr>
          <p:cNvPr id="3" name="Content Placeholder 2"/>
          <p:cNvSpPr>
            <a:spLocks noGrp="1"/>
          </p:cNvSpPr>
          <p:nvPr>
            <p:ph idx="1"/>
          </p:nvPr>
        </p:nvSpPr>
        <p:spPr/>
        <p:txBody>
          <a:bodyPr/>
          <a:lstStyle/>
          <a:p>
            <a:r>
              <a:rPr lang="en-US" dirty="0"/>
              <a:t>A </a:t>
            </a:r>
            <a:r>
              <a:rPr lang="en-US" i="1" dirty="0"/>
              <a:t>virtual private cloud</a:t>
            </a:r>
            <a:r>
              <a:rPr lang="en-US" dirty="0"/>
              <a:t> (VPC) is a virtual network dedicated to your AWS account. It is logically isolated from other virtual networks in the AWS Cloud. You can launch your AWS resources, such as Amazon EC2 instances, into your VPC. You can specify an IP address range for the VPC, add subnets, associate security groups, and configure route tables.</a:t>
            </a:r>
          </a:p>
          <a:p>
            <a:r>
              <a:rPr lang="en-US" dirty="0"/>
              <a:t>A </a:t>
            </a:r>
            <a:r>
              <a:rPr lang="en-US" i="1" dirty="0"/>
              <a:t>subnet</a:t>
            </a:r>
            <a:r>
              <a:rPr lang="en-US" dirty="0"/>
              <a:t> is a range of IP addresses in your VPC. You can launch AWS resources into a specified subnet. Use a public subnet for resources that must be connected to the internet, and a private subnet for resources that won't be connected to the internet.</a:t>
            </a:r>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Tree>
    <p:extLst>
      <p:ext uri="{BB962C8B-B14F-4D97-AF65-F5344CB8AC3E}">
        <p14:creationId xmlns:p14="http://schemas.microsoft.com/office/powerpoint/2010/main" val="36580703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smtClean="0"/>
              <a:t>@BrucePayette @KhansenHansen</a:t>
            </a:r>
            <a:endParaRPr lang="en-US"/>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AWS Cloud </a:t>
            </a:r>
            <a:r>
              <a:rPr lang="en-US" dirty="0"/>
              <a:t>Development Kit (CDK</a:t>
            </a:r>
            <a:r>
              <a:rPr lang="en-US" dirty="0" smtClean="0"/>
              <a:t>) </a:t>
            </a:r>
            <a:endParaRPr lang="en-US" dirty="0">
              <a:solidFill>
                <a:srgbClr val="FF0000"/>
              </a:solidFill>
            </a:endParaRPr>
          </a:p>
        </p:txBody>
      </p:sp>
      <p:sp>
        <p:nvSpPr>
          <p:cNvPr id="3" name="Content Placeholder 2"/>
          <p:cNvSpPr>
            <a:spLocks noGrp="1"/>
          </p:cNvSpPr>
          <p:nvPr>
            <p:ph idx="1"/>
          </p:nvPr>
        </p:nvSpPr>
        <p:spPr>
          <a:xfrm>
            <a:off x="838200" y="1423686"/>
            <a:ext cx="10654862" cy="3694121"/>
          </a:xfrm>
        </p:spPr>
        <p:txBody>
          <a:bodyPr>
            <a:normAutofit/>
          </a:bodyPr>
          <a:lstStyle/>
          <a:p>
            <a:r>
              <a:rPr lang="en-US" dirty="0" smtClean="0"/>
              <a:t>Programmatic (idiosyncratic) structured approach to organizing, composing, packaging and deploying applications and services</a:t>
            </a:r>
          </a:p>
          <a:p>
            <a:pPr marL="457200" indent="-457200">
              <a:buFont typeface="Arial" panose="020B0604020202020204" pitchFamily="34" charset="0"/>
              <a:buChar char="•"/>
            </a:pPr>
            <a:r>
              <a:rPr lang="en-US" dirty="0" smtClean="0"/>
              <a:t>Organize components to create reusable cloud infrastructure</a:t>
            </a:r>
          </a:p>
          <a:p>
            <a:pPr marL="457200" indent="-457200">
              <a:buFont typeface="Arial" panose="020B0604020202020204" pitchFamily="34" charset="0"/>
              <a:buChar char="•"/>
            </a:pPr>
            <a:r>
              <a:rPr lang="en-US" dirty="0" smtClean="0"/>
              <a:t>Sharable hierarchies and aggregations are encouraged</a:t>
            </a:r>
          </a:p>
          <a:p>
            <a:pPr marL="457200" indent="-457200">
              <a:buFont typeface="Arial" panose="020B0604020202020204" pitchFamily="34" charset="0"/>
              <a:buChar char="•"/>
            </a:pPr>
            <a:r>
              <a:rPr lang="en-US" dirty="0" smtClean="0"/>
              <a:t>Infrastructure IN Code</a:t>
            </a:r>
          </a:p>
          <a:p>
            <a:pPr marL="457200" indent="-457200">
              <a:buFont typeface="Arial" panose="020B0604020202020204" pitchFamily="34" charset="0"/>
              <a:buChar char="•"/>
            </a:pPr>
            <a:r>
              <a:rPr lang="en-US" dirty="0"/>
              <a:t>I</a:t>
            </a:r>
            <a:r>
              <a:rPr lang="en-US" dirty="0" smtClean="0"/>
              <a:t>n all AWS languages (eventually)</a:t>
            </a:r>
          </a:p>
          <a:p>
            <a:pPr lvl="1"/>
            <a:r>
              <a:rPr lang="en-US" b="1" dirty="0" smtClean="0">
                <a:solidFill>
                  <a:schemeClr val="accent2">
                    <a:lumMod val="75000"/>
                  </a:schemeClr>
                </a:solidFill>
              </a:rPr>
              <a:t>PowerShell</a:t>
            </a:r>
            <a:r>
              <a:rPr lang="en-US" dirty="0" smtClean="0"/>
              <a:t>, Java, C#, Python, JavaScript/Node.js, </a:t>
            </a:r>
            <a:r>
              <a:rPr lang="en-US" dirty="0" err="1" smtClean="0"/>
              <a:t>Golang</a:t>
            </a:r>
            <a:r>
              <a:rPr lang="en-US" dirty="0" smtClean="0"/>
              <a:t>, Ruby, PHP, C++</a:t>
            </a:r>
            <a:endParaRPr lang="en-US" b="1" dirty="0" smtClean="0">
              <a:solidFill>
                <a:schemeClr val="accent2">
                  <a:lumMod val="75000"/>
                </a:schemeClr>
              </a:solidFill>
            </a:endParaRPr>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
        <p:nvSpPr>
          <p:cNvPr id="6" name="Title 1"/>
          <p:cNvSpPr txBox="1">
            <a:spLocks/>
          </p:cNvSpPr>
          <p:nvPr/>
        </p:nvSpPr>
        <p:spPr>
          <a:xfrm>
            <a:off x="680544" y="5332061"/>
            <a:ext cx="10515600" cy="78076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a:lstStyle>
          <a:p>
            <a:pPr algn="ctr"/>
            <a:r>
              <a:rPr lang="en-US" i="1" dirty="0" smtClean="0">
                <a:solidFill>
                  <a:schemeClr val="accent2">
                    <a:lumMod val="75000"/>
                  </a:schemeClr>
                </a:solidFill>
              </a:rPr>
              <a:t>Make your cloud application easier to Complete</a:t>
            </a:r>
          </a:p>
          <a:p>
            <a:pPr algn="ctr"/>
            <a:r>
              <a:rPr lang="en-US" i="1" dirty="0" smtClean="0">
                <a:solidFill>
                  <a:schemeClr val="accent2">
                    <a:lumMod val="75000"/>
                  </a:schemeClr>
                </a:solidFill>
              </a:rPr>
              <a:t>Easier to do the Right Thing</a:t>
            </a:r>
            <a:endParaRPr lang="en-US" i="1" dirty="0">
              <a:solidFill>
                <a:schemeClr val="accent2">
                  <a:lumMod val="75000"/>
                </a:schemeClr>
              </a:solidFill>
            </a:endParaRPr>
          </a:p>
        </p:txBody>
      </p:sp>
    </p:spTree>
    <p:extLst>
      <p:ext uri="{BB962C8B-B14F-4D97-AF65-F5344CB8AC3E}">
        <p14:creationId xmlns:p14="http://schemas.microsoft.com/office/powerpoint/2010/main" val="120458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smtClean="0"/>
              <a:t>Flyby of one App Infrastructure</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smtClean="0"/>
              <a:t>@BrucePayette @KhansenHansen</a:t>
            </a:r>
            <a:endParaRPr lang="en-US" dirty="0"/>
          </a:p>
        </p:txBody>
      </p:sp>
    </p:spTree>
    <p:extLst>
      <p:ext uri="{BB962C8B-B14F-4D97-AF65-F5344CB8AC3E}">
        <p14:creationId xmlns:p14="http://schemas.microsoft.com/office/powerpoint/2010/main" val="1053842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CDK Concepts and Terminology</a:t>
            </a:r>
            <a:endParaRPr lang="en-US" dirty="0">
              <a:solidFill>
                <a:srgbClr val="FF0000"/>
              </a:solidFill>
            </a:endParaRPr>
          </a:p>
        </p:txBody>
      </p:sp>
      <p:sp>
        <p:nvSpPr>
          <p:cNvPr id="3" name="Content Placeholder 2"/>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smtClean="0"/>
              <a:t>The CDK is a set of common very high-level abstractions for </a:t>
            </a:r>
            <a:r>
              <a:rPr lang="en-US" i="1" dirty="0" smtClean="0"/>
              <a:t>resources.</a:t>
            </a:r>
          </a:p>
          <a:p>
            <a:pPr marL="914400" lvl="1" indent="-457200">
              <a:buFont typeface="Arial" panose="020B0604020202020204" pitchFamily="34" charset="0"/>
              <a:buChar char="•"/>
            </a:pPr>
            <a:r>
              <a:rPr lang="en-US" dirty="0" smtClean="0"/>
              <a:t>AWS Buckets, Virtual Private Clouds (VPCs), Availability zones</a:t>
            </a:r>
          </a:p>
          <a:p>
            <a:pPr marL="457200" indent="-457200">
              <a:buFont typeface="Arial" panose="020B0604020202020204" pitchFamily="34" charset="0"/>
              <a:buChar char="•"/>
            </a:pPr>
            <a:r>
              <a:rPr lang="en-US" dirty="0" smtClean="0"/>
              <a:t>These abstractions are called </a:t>
            </a:r>
            <a:r>
              <a:rPr lang="en-US" i="1" dirty="0" smtClean="0"/>
              <a:t>Constructs</a:t>
            </a:r>
          </a:p>
          <a:p>
            <a:pPr marL="457200" indent="-457200">
              <a:buFont typeface="Arial" panose="020B0604020202020204" pitchFamily="34" charset="0"/>
              <a:buChar char="•"/>
            </a:pPr>
            <a:r>
              <a:rPr lang="en-US" dirty="0" smtClean="0"/>
              <a:t>Constructs can be simple (abstracting a single AWS resource) or </a:t>
            </a:r>
            <a:r>
              <a:rPr lang="en-US" i="1" dirty="0" smtClean="0"/>
              <a:t>composite, </a:t>
            </a:r>
            <a:r>
              <a:rPr lang="en-US" dirty="0" smtClean="0"/>
              <a:t>abstracting a set of resources</a:t>
            </a:r>
          </a:p>
          <a:p>
            <a:pPr marL="457200" indent="-457200">
              <a:buFont typeface="Arial" panose="020B0604020202020204" pitchFamily="34" charset="0"/>
              <a:buChar char="•"/>
            </a:pPr>
            <a:r>
              <a:rPr lang="en-US" dirty="0" smtClean="0"/>
              <a:t>Constructs are organized in </a:t>
            </a:r>
            <a:r>
              <a:rPr lang="en-US" i="1" dirty="0" smtClean="0"/>
              <a:t>Stacks</a:t>
            </a:r>
            <a:r>
              <a:rPr lang="en-US" dirty="0" smtClean="0"/>
              <a:t>.</a:t>
            </a:r>
          </a:p>
          <a:p>
            <a:pPr marL="457200" indent="-457200">
              <a:buFont typeface="Arial" panose="020B0604020202020204" pitchFamily="34" charset="0"/>
              <a:buChar char="•"/>
            </a:pPr>
            <a:r>
              <a:rPr lang="en-US" dirty="0" smtClean="0"/>
              <a:t>Stacks are organized into </a:t>
            </a:r>
            <a:r>
              <a:rPr lang="en-US" i="1" dirty="0" smtClean="0"/>
              <a:t>Applications</a:t>
            </a:r>
            <a:r>
              <a:rPr lang="en-US" dirty="0" smtClean="0"/>
              <a:t>.</a:t>
            </a:r>
          </a:p>
          <a:p>
            <a:pPr marL="457200" indent="-457200">
              <a:buFont typeface="Arial" panose="020B0604020202020204" pitchFamily="34" charset="0"/>
              <a:buChar char="•"/>
            </a:pPr>
            <a:r>
              <a:rPr lang="en-US" dirty="0" smtClean="0"/>
              <a:t>Ultimately the CDK uses the application specification to synthesize a CloudFormation template which can be deployed to AWS</a:t>
            </a:r>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Tree>
    <p:extLst>
      <p:ext uri="{BB962C8B-B14F-4D97-AF65-F5344CB8AC3E}">
        <p14:creationId xmlns:p14="http://schemas.microsoft.com/office/powerpoint/2010/main" val="1228173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BF14-7B4E-984E-AD49-9F9FD58E18DE}"/>
              </a:ext>
            </a:extLst>
          </p:cNvPr>
          <p:cNvSpPr>
            <a:spLocks noGrp="1"/>
          </p:cNvSpPr>
          <p:nvPr>
            <p:ph type="title"/>
          </p:nvPr>
        </p:nvSpPr>
        <p:spPr/>
        <p:txBody>
          <a:bodyPr/>
          <a:lstStyle/>
          <a:p>
            <a:r>
              <a:rPr lang="en-US" dirty="0"/>
              <a:t>Structure of CDK Applications</a:t>
            </a:r>
          </a:p>
        </p:txBody>
      </p:sp>
      <p:graphicFrame>
        <p:nvGraphicFramePr>
          <p:cNvPr id="4" name="Content Placeholder 3">
            <a:extLst>
              <a:ext uri="{FF2B5EF4-FFF2-40B4-BE49-F238E27FC236}">
                <a16:creationId xmlns:a16="http://schemas.microsoft.com/office/drawing/2014/main" id="{5EB420D3-43B4-3D4F-953C-D57B2E7C8B0B}"/>
              </a:ext>
            </a:extLst>
          </p:cNvPr>
          <p:cNvGraphicFramePr>
            <a:graphicFrameLocks noGrp="1"/>
          </p:cNvGraphicFramePr>
          <p:nvPr>
            <p:ph idx="1"/>
            <p:extLst/>
          </p:nvPr>
        </p:nvGraphicFramePr>
        <p:xfrm>
          <a:off x="440872" y="1320126"/>
          <a:ext cx="11299372" cy="5036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6D9E5FBB-D9F0-5749-956A-175A9A9EFF59}"/>
              </a:ext>
            </a:extLst>
          </p:cNvPr>
          <p:cNvSpPr>
            <a:spLocks noGrp="1"/>
          </p:cNvSpPr>
          <p:nvPr>
            <p:ph type="dt" sz="half" idx="4294967295"/>
          </p:nvPr>
        </p:nvSpPr>
        <p:spPr/>
        <p:txBody>
          <a:bodyPr/>
          <a:lstStyle/>
          <a:p>
            <a:fld id="{F8E37B5F-B991-4AA1-80D1-2D1BD13D355C}" type="datetime1">
              <a:rPr lang="en-US" smtClean="0"/>
              <a:t>6/5/2019</a:t>
            </a:fld>
            <a:endParaRPr lang="en-US"/>
          </a:p>
        </p:txBody>
      </p:sp>
      <p:sp>
        <p:nvSpPr>
          <p:cNvPr id="6" name="Footer Placeholder 5">
            <a:extLst>
              <a:ext uri="{FF2B5EF4-FFF2-40B4-BE49-F238E27FC236}">
                <a16:creationId xmlns:a16="http://schemas.microsoft.com/office/drawing/2014/main" id="{BE7498EA-63A5-CD49-87AA-2F1CDA391A65}"/>
              </a:ext>
            </a:extLst>
          </p:cNvPr>
          <p:cNvSpPr>
            <a:spLocks noGrp="1"/>
          </p:cNvSpPr>
          <p:nvPr>
            <p:ph type="ftr" sz="quarter" idx="11"/>
          </p:nvPr>
        </p:nvSpPr>
        <p:spPr/>
        <p:txBody>
          <a:bodyPr/>
          <a:lstStyle/>
          <a:p>
            <a:r>
              <a:rPr lang="en-US"/>
              <a:t>Amazon Confidential</a:t>
            </a:r>
          </a:p>
        </p:txBody>
      </p:sp>
      <p:sp>
        <p:nvSpPr>
          <p:cNvPr id="7" name="Slide Number Placeholder 6">
            <a:extLst>
              <a:ext uri="{FF2B5EF4-FFF2-40B4-BE49-F238E27FC236}">
                <a16:creationId xmlns:a16="http://schemas.microsoft.com/office/drawing/2014/main" id="{5052F3D1-C542-5846-8C5E-CC133A9DAE24}"/>
              </a:ext>
            </a:extLst>
          </p:cNvPr>
          <p:cNvSpPr>
            <a:spLocks noGrp="1"/>
          </p:cNvSpPr>
          <p:nvPr>
            <p:ph type="sldNum" sz="quarter" idx="4294967295"/>
          </p:nvPr>
        </p:nvSpPr>
        <p:spPr/>
        <p:txBody>
          <a:bodyPr/>
          <a:lstStyle/>
          <a:p>
            <a:fld id="{1DCF81F7-9B44-4B25-A913-F81990343741}" type="slidenum">
              <a:rPr lang="en-US" smtClean="0"/>
              <a:t>23</a:t>
            </a:fld>
            <a:endParaRPr lang="en-US"/>
          </a:p>
        </p:txBody>
      </p:sp>
    </p:spTree>
    <p:extLst>
      <p:ext uri="{BB962C8B-B14F-4D97-AF65-F5344CB8AC3E}">
        <p14:creationId xmlns:p14="http://schemas.microsoft.com/office/powerpoint/2010/main" val="2279495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“Infrastructure in Code”</a:t>
            </a:r>
            <a:endParaRPr lang="en-US" dirty="0"/>
          </a:p>
        </p:txBody>
      </p:sp>
      <p:sp>
        <p:nvSpPr>
          <p:cNvPr id="3" name="Content Placeholder 2"/>
          <p:cNvSpPr>
            <a:spLocks noGrp="1"/>
          </p:cNvSpPr>
          <p:nvPr>
            <p:ph idx="1"/>
          </p:nvPr>
        </p:nvSpPr>
        <p:spPr>
          <a:xfrm>
            <a:off x="838200" y="1145894"/>
            <a:ext cx="10515600" cy="5031069"/>
          </a:xfrm>
        </p:spPr>
        <p:txBody>
          <a:bodyPr>
            <a:normAutofit/>
          </a:bodyPr>
          <a:lstStyle/>
          <a:p>
            <a:r>
              <a:rPr lang="en-US" dirty="0" smtClean="0"/>
              <a:t>Using the CDK, you have access to the full power of the host language:</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
        <p:nvSpPr>
          <p:cNvPr id="49" name="Rectangle 48"/>
          <p:cNvSpPr/>
          <p:nvPr/>
        </p:nvSpPr>
        <p:spPr>
          <a:xfrm>
            <a:off x="1344350" y="2089192"/>
            <a:ext cx="9549727" cy="3917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p:cNvSpPr txBox="1"/>
          <p:nvPr/>
        </p:nvSpPr>
        <p:spPr>
          <a:xfrm>
            <a:off x="1665298" y="2089192"/>
            <a:ext cx="9228779" cy="4025717"/>
          </a:xfrm>
          <a:prstGeom prst="rect">
            <a:avLst/>
          </a:prstGeom>
          <a:noFill/>
        </p:spPr>
        <p:txBody>
          <a:bodyPr wrap="square" rtlCol="0">
            <a:spAutoFit/>
          </a:bodyPr>
          <a:lstStyle/>
          <a:p>
            <a:pPr>
              <a:lnSpc>
                <a:spcPct val="120000"/>
              </a:lnSpc>
            </a:pPr>
            <a:r>
              <a:rPr lang="en-US" dirty="0"/>
              <a:t> </a:t>
            </a:r>
            <a:endParaRPr lang="en-US" dirty="0" smtClean="0"/>
          </a:p>
          <a:p>
            <a:pPr>
              <a:lnSpc>
                <a:spcPct val="120000"/>
              </a:lnSpc>
            </a:pPr>
            <a:r>
              <a:rPr lang="en-US" dirty="0" smtClean="0">
                <a:solidFill>
                  <a:srgbClr val="0000FF"/>
                </a:solidFill>
                <a:latin typeface="Lucida Console" panose="020B0609040504020204" pitchFamily="49" charset="0"/>
              </a:rPr>
              <a:t>App</a:t>
            </a:r>
            <a:r>
              <a:rPr lang="en-US" dirty="0" smtClean="0">
                <a:solidFill>
                  <a:prstClr val="black"/>
                </a:solidFill>
                <a:latin typeface="Lucida Console" panose="020B0609040504020204" pitchFamily="49" charset="0"/>
              </a:rPr>
              <a:t> </a:t>
            </a:r>
            <a:r>
              <a:rPr lang="en-US" dirty="0">
                <a:solidFill>
                  <a:srgbClr val="A82D00"/>
                </a:solidFill>
                <a:latin typeface="Lucida Console" panose="020B0609040504020204" pitchFamily="49" charset="0"/>
              </a:rPr>
              <a:t>$</a:t>
            </a:r>
            <a:r>
              <a:rPr lang="en-US" dirty="0" err="1">
                <a:solidFill>
                  <a:srgbClr val="A82D00"/>
                </a:solidFill>
                <a:latin typeface="Lucida Console" panose="020B0609040504020204" pitchFamily="49" charset="0"/>
              </a:rPr>
              <a:t>ApplicationName</a:t>
            </a:r>
            <a:r>
              <a:rPr lang="en-US" dirty="0">
                <a:solidFill>
                  <a:prstClr val="black"/>
                </a:solidFill>
                <a:latin typeface="Lucida Console" panose="020B0609040504020204" pitchFamily="49" charset="0"/>
              </a:rPr>
              <a:t> {</a:t>
            </a:r>
          </a:p>
          <a:p>
            <a:pPr>
              <a:lnSpc>
                <a:spcPct val="120000"/>
              </a:lnSpc>
            </a:pPr>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Stack</a:t>
            </a:r>
            <a:r>
              <a:rPr lang="en-US" dirty="0">
                <a:solidFill>
                  <a:prstClr val="black"/>
                </a:solidFill>
                <a:latin typeface="Lucida Console" panose="020B0609040504020204" pitchFamily="49" charset="0"/>
              </a:rPr>
              <a:t> </a:t>
            </a:r>
            <a:r>
              <a:rPr lang="en-US" dirty="0">
                <a:solidFill>
                  <a:srgbClr val="8B0000"/>
                </a:solidFill>
                <a:latin typeface="Lucida Console" panose="020B0609040504020204" pitchFamily="49" charset="0"/>
              </a:rPr>
              <a:t>"</a:t>
            </a:r>
            <a:r>
              <a:rPr lang="en-US" dirty="0">
                <a:solidFill>
                  <a:prstClr val="black"/>
                </a:solidFill>
                <a:latin typeface="Lucida Console" panose="020B0609040504020204" pitchFamily="49" charset="0"/>
              </a:rPr>
              <a:t>$(</a:t>
            </a:r>
            <a:r>
              <a:rPr lang="en-US" dirty="0">
                <a:solidFill>
                  <a:srgbClr val="A82D00"/>
                </a:solidFill>
                <a:latin typeface="Lucida Console" panose="020B0609040504020204" pitchFamily="49" charset="0"/>
              </a:rPr>
              <a:t>$</a:t>
            </a:r>
            <a:r>
              <a:rPr lang="en-US" dirty="0" err="1">
                <a:solidFill>
                  <a:srgbClr val="A82D00"/>
                </a:solidFill>
                <a:latin typeface="Lucida Console" panose="020B0609040504020204" pitchFamily="49" charset="0"/>
              </a:rPr>
              <a:t>ApplicationName</a:t>
            </a:r>
            <a:r>
              <a:rPr lang="en-US" dirty="0">
                <a:solidFill>
                  <a:prstClr val="black"/>
                </a:solidFill>
                <a:latin typeface="Lucida Console" panose="020B0609040504020204" pitchFamily="49" charset="0"/>
              </a:rPr>
              <a:t>)</a:t>
            </a:r>
            <a:r>
              <a:rPr lang="en-US" dirty="0">
                <a:solidFill>
                  <a:srgbClr val="8B0000"/>
                </a:solidFill>
                <a:latin typeface="Lucida Console" panose="020B0609040504020204" pitchFamily="49" charset="0"/>
              </a:rPr>
              <a:t>Stack"</a:t>
            </a:r>
            <a:r>
              <a:rPr lang="en-US" dirty="0">
                <a:solidFill>
                  <a:prstClr val="black"/>
                </a:solidFill>
                <a:latin typeface="Lucida Console" panose="020B0609040504020204" pitchFamily="49" charset="0"/>
              </a:rPr>
              <a:t> {</a:t>
            </a:r>
          </a:p>
          <a:p>
            <a:pPr>
              <a:lnSpc>
                <a:spcPct val="120000"/>
              </a:lnSpc>
            </a:pPr>
            <a:r>
              <a:rPr lang="en-US" dirty="0">
                <a:solidFill>
                  <a:prstClr val="black"/>
                </a:solidFill>
                <a:latin typeface="Lucida Console" panose="020B0609040504020204" pitchFamily="49" charset="0"/>
              </a:rPr>
              <a:t>        </a:t>
            </a:r>
            <a:r>
              <a:rPr lang="en-US" dirty="0" err="1">
                <a:solidFill>
                  <a:srgbClr val="00008B"/>
                </a:solidFill>
                <a:latin typeface="Lucida Console" panose="020B0609040504020204" pitchFamily="49" charset="0"/>
              </a:rPr>
              <a:t>foreach</a:t>
            </a:r>
            <a:r>
              <a:rPr lang="en-US" dirty="0">
                <a:solidFill>
                  <a:prstClr val="black"/>
                </a:solidFill>
                <a:latin typeface="Lucida Console" panose="020B0609040504020204" pitchFamily="49" charset="0"/>
              </a:rPr>
              <a:t> (</a:t>
            </a:r>
            <a:r>
              <a:rPr lang="en-US" dirty="0">
                <a:solidFill>
                  <a:srgbClr val="A82D00"/>
                </a:solidFill>
                <a:latin typeface="Lucida Console" panose="020B0609040504020204" pitchFamily="49" charset="0"/>
              </a:rPr>
              <a:t>$</a:t>
            </a:r>
            <a:r>
              <a:rPr lang="en-US" dirty="0" err="1">
                <a:solidFill>
                  <a:srgbClr val="A82D00"/>
                </a:solidFill>
                <a:latin typeface="Lucida Console" panose="020B0609040504020204" pitchFamily="49" charset="0"/>
              </a:rPr>
              <a:t>i</a:t>
            </a:r>
            <a:r>
              <a:rPr lang="en-US" dirty="0">
                <a:solidFill>
                  <a:prstClr val="black"/>
                </a:solidFill>
                <a:latin typeface="Lucida Console" panose="020B0609040504020204" pitchFamily="49" charset="0"/>
              </a:rPr>
              <a:t> </a:t>
            </a:r>
            <a:r>
              <a:rPr lang="en-US" dirty="0">
                <a:solidFill>
                  <a:srgbClr val="00008B"/>
                </a:solidFill>
                <a:latin typeface="Lucida Console" panose="020B0609040504020204" pitchFamily="49" charset="0"/>
              </a:rPr>
              <a:t>in</a:t>
            </a:r>
            <a:r>
              <a:rPr lang="en-US" dirty="0">
                <a:solidFill>
                  <a:prstClr val="black"/>
                </a:solidFill>
                <a:latin typeface="Lucida Console" panose="020B0609040504020204" pitchFamily="49" charset="0"/>
              </a:rPr>
              <a:t> </a:t>
            </a:r>
            <a:r>
              <a:rPr lang="en-US" dirty="0">
                <a:solidFill>
                  <a:srgbClr val="800080"/>
                </a:solidFill>
                <a:latin typeface="Lucida Console" panose="020B0609040504020204" pitchFamily="49" charset="0"/>
              </a:rPr>
              <a:t>1</a:t>
            </a:r>
            <a:r>
              <a:rPr lang="en-US" dirty="0">
                <a:solidFill>
                  <a:prstClr val="black"/>
                </a:solidFill>
                <a:latin typeface="Lucida Console" panose="020B0609040504020204" pitchFamily="49" charset="0"/>
              </a:rPr>
              <a:t> </a:t>
            </a:r>
            <a:r>
              <a:rPr lang="en-US" dirty="0">
                <a:solidFill>
                  <a:srgbClr val="696969"/>
                </a:solidFill>
                <a:latin typeface="Lucida Console" panose="020B0609040504020204" pitchFamily="49" charset="0"/>
              </a:rPr>
              <a:t>..</a:t>
            </a:r>
            <a:r>
              <a:rPr lang="en-US" dirty="0">
                <a:solidFill>
                  <a:prstClr val="black"/>
                </a:solidFill>
                <a:latin typeface="Lucida Console" panose="020B0609040504020204" pitchFamily="49" charset="0"/>
              </a:rPr>
              <a:t> </a:t>
            </a:r>
            <a:r>
              <a:rPr lang="en-US" dirty="0">
                <a:solidFill>
                  <a:srgbClr val="A82D00"/>
                </a:solidFill>
                <a:latin typeface="Lucida Console" panose="020B0609040504020204" pitchFamily="49" charset="0"/>
              </a:rPr>
              <a:t>$</a:t>
            </a:r>
            <a:r>
              <a:rPr lang="en-US" dirty="0" err="1">
                <a:solidFill>
                  <a:srgbClr val="A82D00"/>
                </a:solidFill>
                <a:latin typeface="Lucida Console" panose="020B0609040504020204" pitchFamily="49" charset="0"/>
              </a:rPr>
              <a:t>BucketCount</a:t>
            </a:r>
            <a:r>
              <a:rPr lang="en-US" dirty="0">
                <a:solidFill>
                  <a:prstClr val="black"/>
                </a:solidFill>
                <a:latin typeface="Lucida Console" panose="020B0609040504020204" pitchFamily="49" charset="0"/>
              </a:rPr>
              <a:t>) {</a:t>
            </a:r>
          </a:p>
          <a:p>
            <a:pPr>
              <a:lnSpc>
                <a:spcPct val="120000"/>
              </a:lnSpc>
            </a:pPr>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Bucket</a:t>
            </a:r>
            <a:r>
              <a:rPr lang="en-US" dirty="0">
                <a:solidFill>
                  <a:prstClr val="black"/>
                </a:solidFill>
                <a:latin typeface="Lucida Console" panose="020B0609040504020204" pitchFamily="49" charset="0"/>
              </a:rPr>
              <a:t> </a:t>
            </a:r>
            <a:r>
              <a:rPr lang="en-US" dirty="0">
                <a:solidFill>
                  <a:srgbClr val="8B0000"/>
                </a:solidFill>
                <a:latin typeface="Lucida Console" panose="020B0609040504020204" pitchFamily="49" charset="0"/>
              </a:rPr>
              <a:t>"</a:t>
            </a:r>
            <a:r>
              <a:rPr lang="en-US" dirty="0">
                <a:solidFill>
                  <a:prstClr val="black"/>
                </a:solidFill>
                <a:latin typeface="Lucida Console" panose="020B0609040504020204" pitchFamily="49" charset="0"/>
              </a:rPr>
              <a:t>$(</a:t>
            </a:r>
            <a:r>
              <a:rPr lang="en-US" dirty="0">
                <a:solidFill>
                  <a:srgbClr val="A82D00"/>
                </a:solidFill>
                <a:latin typeface="Lucida Console" panose="020B0609040504020204" pitchFamily="49" charset="0"/>
              </a:rPr>
              <a:t>$</a:t>
            </a:r>
            <a:r>
              <a:rPr lang="en-US" dirty="0" err="1">
                <a:solidFill>
                  <a:srgbClr val="A82D00"/>
                </a:solidFill>
                <a:latin typeface="Lucida Console" panose="020B0609040504020204" pitchFamily="49" charset="0"/>
              </a:rPr>
              <a:t>ApplicationName</a:t>
            </a:r>
            <a:r>
              <a:rPr lang="en-US" dirty="0">
                <a:solidFill>
                  <a:prstClr val="black"/>
                </a:solidFill>
                <a:latin typeface="Lucida Console" panose="020B0609040504020204" pitchFamily="49" charset="0"/>
              </a:rPr>
              <a:t>)</a:t>
            </a:r>
            <a:r>
              <a:rPr lang="en-US" dirty="0" err="1">
                <a:solidFill>
                  <a:srgbClr val="8B0000"/>
                </a:solidFill>
                <a:latin typeface="Lucida Console" panose="020B0609040504020204" pitchFamily="49" charset="0"/>
              </a:rPr>
              <a:t>Bucket</a:t>
            </a:r>
            <a:r>
              <a:rPr lang="en-US" dirty="0" err="1">
                <a:solidFill>
                  <a:srgbClr val="A82D00"/>
                </a:solidFill>
                <a:latin typeface="Lucida Console" panose="020B0609040504020204" pitchFamily="49" charset="0"/>
              </a:rPr>
              <a:t>$i</a:t>
            </a:r>
            <a:r>
              <a:rPr lang="en-US" dirty="0">
                <a:solidFill>
                  <a:srgbClr val="8B0000"/>
                </a:solidFill>
                <a:latin typeface="Lucida Console" panose="020B0609040504020204" pitchFamily="49" charset="0"/>
              </a:rPr>
              <a: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-Properties</a:t>
            </a:r>
            <a:r>
              <a:rPr lang="en-US" dirty="0">
                <a:solidFill>
                  <a:prstClr val="black"/>
                </a:solidFill>
                <a:latin typeface="Lucida Console" panose="020B0609040504020204" pitchFamily="49" charset="0"/>
              </a:rPr>
              <a:t> @{</a:t>
            </a:r>
          </a:p>
          <a:p>
            <a:pPr>
              <a:lnSpc>
                <a:spcPct val="120000"/>
              </a:lnSpc>
            </a:pPr>
            <a:r>
              <a:rPr lang="en-US" dirty="0">
                <a:solidFill>
                  <a:prstClr val="black"/>
                </a:solidFill>
                <a:latin typeface="Lucida Console" panose="020B0609040504020204" pitchFamily="49" charset="0"/>
              </a:rPr>
              <a:t>                Versioned </a:t>
            </a:r>
            <a:r>
              <a:rPr lang="en-US" dirty="0">
                <a:solidFill>
                  <a:srgbClr val="696969"/>
                </a:solidFill>
                <a:latin typeface="Lucida Console" panose="020B0609040504020204" pitchFamily="49" charset="0"/>
              </a:rPr>
              <a:t>=</a:t>
            </a:r>
            <a:r>
              <a:rPr lang="en-US" dirty="0">
                <a:solidFill>
                  <a:prstClr val="black"/>
                </a:solidFill>
                <a:latin typeface="Lucida Console" panose="020B0609040504020204" pitchFamily="49" charset="0"/>
              </a:rPr>
              <a:t> </a:t>
            </a:r>
            <a:r>
              <a:rPr lang="en-US" dirty="0">
                <a:solidFill>
                  <a:srgbClr val="A82D00"/>
                </a:solidFill>
                <a:latin typeface="Lucida Console" panose="020B0609040504020204" pitchFamily="49" charset="0"/>
              </a:rPr>
              <a:t>$true</a:t>
            </a:r>
            <a:endParaRPr lang="en-US" dirty="0">
              <a:solidFill>
                <a:prstClr val="black"/>
              </a:solidFill>
              <a:latin typeface="Lucida Console" panose="020B0609040504020204" pitchFamily="49" charset="0"/>
            </a:endParaRPr>
          </a:p>
          <a:p>
            <a:pPr>
              <a:lnSpc>
                <a:spcPct val="120000"/>
              </a:lnSpc>
            </a:pPr>
            <a:r>
              <a:rPr lang="en-US" dirty="0">
                <a:solidFill>
                  <a:prstClr val="black"/>
                </a:solidFill>
                <a:latin typeface="Lucida Console" panose="020B0609040504020204" pitchFamily="49" charset="0"/>
              </a:rPr>
              <a:t>            }</a:t>
            </a:r>
          </a:p>
          <a:p>
            <a:pPr>
              <a:lnSpc>
                <a:spcPct val="120000"/>
              </a:lnSpc>
            </a:pPr>
            <a:r>
              <a:rPr lang="en-US" dirty="0">
                <a:solidFill>
                  <a:prstClr val="black"/>
                </a:solidFill>
                <a:latin typeface="Lucida Console" panose="020B0609040504020204" pitchFamily="49" charset="0"/>
              </a:rPr>
              <a:t>        }</a:t>
            </a:r>
          </a:p>
          <a:p>
            <a:pPr>
              <a:lnSpc>
                <a:spcPct val="120000"/>
              </a:lnSpc>
            </a:pPr>
            <a:r>
              <a:rPr lang="en-US" dirty="0">
                <a:solidFill>
                  <a:prstClr val="black"/>
                </a:solidFill>
                <a:latin typeface="Lucida Console" panose="020B0609040504020204" pitchFamily="49" charset="0"/>
              </a:rPr>
              <a:t>    }</a:t>
            </a:r>
          </a:p>
          <a:p>
            <a:pPr>
              <a:lnSpc>
                <a:spcPct val="120000"/>
              </a:lnSpc>
            </a:pPr>
            <a:r>
              <a:rPr lang="en-US" dirty="0" smtClean="0">
                <a:solidFill>
                  <a:prstClr val="black"/>
                </a:solidFill>
                <a:latin typeface="Lucida Console" panose="020B0609040504020204" pitchFamily="49" charset="0"/>
              </a:rPr>
              <a:t>}</a:t>
            </a:r>
          </a:p>
          <a:p>
            <a:pPr>
              <a:lnSpc>
                <a:spcPct val="120000"/>
              </a:lnSpc>
            </a:pP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2603359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07975"/>
            <a:ext cx="10515600" cy="780769"/>
          </a:xfrm>
        </p:spPr>
        <p:txBody>
          <a:bodyPr>
            <a:normAutofit/>
          </a:bodyPr>
          <a:lstStyle/>
          <a:p>
            <a:r>
              <a:rPr lang="en-US" dirty="0"/>
              <a:t>CDK is </a:t>
            </a:r>
            <a:r>
              <a:rPr lang="en-US" dirty="0" smtClean="0"/>
              <a:t>Isomorphic </a:t>
            </a:r>
            <a:r>
              <a:rPr lang="en-US" dirty="0"/>
              <a:t>to PowerShell DSC </a:t>
            </a:r>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
        <p:nvSpPr>
          <p:cNvPr id="6" name="Content Placeholder 2"/>
          <p:cNvSpPr>
            <a:spLocks noGrp="1"/>
          </p:cNvSpPr>
          <p:nvPr>
            <p:ph idx="1"/>
          </p:nvPr>
        </p:nvSpPr>
        <p:spPr>
          <a:xfrm>
            <a:off x="1428749" y="1213479"/>
            <a:ext cx="3560379" cy="862972"/>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anchor="ctr"/>
          <a:lstStyle/>
          <a:p>
            <a:pPr algn="ctr"/>
            <a:r>
              <a:rPr lang="en-US" sz="3200" b="1" dirty="0" smtClean="0"/>
              <a:t>Stack</a:t>
            </a:r>
            <a:endParaRPr lang="en-US" b="1" dirty="0" smtClean="0"/>
          </a:p>
        </p:txBody>
      </p:sp>
      <p:sp>
        <p:nvSpPr>
          <p:cNvPr id="7" name="Content Placeholder 2"/>
          <p:cNvSpPr txBox="1">
            <a:spLocks/>
          </p:cNvSpPr>
          <p:nvPr/>
        </p:nvSpPr>
        <p:spPr>
          <a:xfrm>
            <a:off x="6998484" y="1213478"/>
            <a:ext cx="3560379" cy="86297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Configuration</a:t>
            </a:r>
            <a:endParaRPr lang="en-US" b="1" dirty="0" smtClean="0"/>
          </a:p>
        </p:txBody>
      </p:sp>
      <p:sp>
        <p:nvSpPr>
          <p:cNvPr id="8" name="Content Placeholder 2"/>
          <p:cNvSpPr txBox="1">
            <a:spLocks/>
          </p:cNvSpPr>
          <p:nvPr/>
        </p:nvSpPr>
        <p:spPr>
          <a:xfrm>
            <a:off x="1428749" y="2221515"/>
            <a:ext cx="3560379" cy="84553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Constructs</a:t>
            </a:r>
            <a:endParaRPr lang="en-US" b="1" dirty="0" smtClean="0"/>
          </a:p>
        </p:txBody>
      </p:sp>
      <p:sp>
        <p:nvSpPr>
          <p:cNvPr id="9" name="Content Placeholder 2"/>
          <p:cNvSpPr txBox="1">
            <a:spLocks/>
          </p:cNvSpPr>
          <p:nvPr/>
        </p:nvSpPr>
        <p:spPr>
          <a:xfrm>
            <a:off x="6998483" y="2230707"/>
            <a:ext cx="3560379" cy="83634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Resources</a:t>
            </a:r>
            <a:endParaRPr lang="en-US" b="1" dirty="0" smtClean="0"/>
          </a:p>
        </p:txBody>
      </p:sp>
      <p:sp>
        <p:nvSpPr>
          <p:cNvPr id="10" name="Content Placeholder 2"/>
          <p:cNvSpPr txBox="1">
            <a:spLocks/>
          </p:cNvSpPr>
          <p:nvPr/>
        </p:nvSpPr>
        <p:spPr>
          <a:xfrm>
            <a:off x="1428749" y="3246131"/>
            <a:ext cx="3560379" cy="119339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Composite Constructs</a:t>
            </a:r>
            <a:endParaRPr lang="en-US" b="1" dirty="0" smtClean="0"/>
          </a:p>
        </p:txBody>
      </p:sp>
      <p:sp>
        <p:nvSpPr>
          <p:cNvPr id="11" name="Content Placeholder 2"/>
          <p:cNvSpPr txBox="1">
            <a:spLocks/>
          </p:cNvSpPr>
          <p:nvPr/>
        </p:nvSpPr>
        <p:spPr>
          <a:xfrm>
            <a:off x="6998482" y="3246130"/>
            <a:ext cx="3560379" cy="119339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Composite Configurations</a:t>
            </a:r>
            <a:endParaRPr lang="en-US" b="1" dirty="0" smtClean="0"/>
          </a:p>
        </p:txBody>
      </p:sp>
      <p:sp>
        <p:nvSpPr>
          <p:cNvPr id="12" name="Content Placeholder 2"/>
          <p:cNvSpPr txBox="1">
            <a:spLocks/>
          </p:cNvSpPr>
          <p:nvPr/>
        </p:nvSpPr>
        <p:spPr>
          <a:xfrm>
            <a:off x="1428749" y="4585110"/>
            <a:ext cx="3560379" cy="15489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Generates AWS Cloud Formation</a:t>
            </a:r>
          </a:p>
          <a:p>
            <a:pPr algn="ctr"/>
            <a:r>
              <a:rPr lang="en-US" sz="3200" b="1" dirty="0" smtClean="0"/>
              <a:t>(Infrastructure)</a:t>
            </a:r>
            <a:endParaRPr lang="en-US" b="1" dirty="0" smtClean="0"/>
          </a:p>
        </p:txBody>
      </p:sp>
      <p:sp>
        <p:nvSpPr>
          <p:cNvPr id="13" name="Content Placeholder 2"/>
          <p:cNvSpPr txBox="1">
            <a:spLocks/>
          </p:cNvSpPr>
          <p:nvPr/>
        </p:nvSpPr>
        <p:spPr>
          <a:xfrm>
            <a:off x="6998482" y="4585110"/>
            <a:ext cx="3560379" cy="154899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smtClean="0"/>
              <a:t>Generates MOF (local machine configuration)</a:t>
            </a:r>
            <a:endParaRPr lang="en-US" b="1" dirty="0" smtClean="0"/>
          </a:p>
        </p:txBody>
      </p:sp>
    </p:spTree>
    <p:extLst>
      <p:ext uri="{BB962C8B-B14F-4D97-AF65-F5344CB8AC3E}">
        <p14:creationId xmlns:p14="http://schemas.microsoft.com/office/powerpoint/2010/main" val="3240438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5C01-F783-E143-B5AB-94D4639BAC16}"/>
              </a:ext>
            </a:extLst>
          </p:cNvPr>
          <p:cNvSpPr>
            <a:spLocks noGrp="1"/>
          </p:cNvSpPr>
          <p:nvPr>
            <p:ph type="title"/>
          </p:nvPr>
        </p:nvSpPr>
        <p:spPr/>
        <p:txBody>
          <a:bodyPr/>
          <a:lstStyle/>
          <a:p>
            <a:r>
              <a:rPr lang="en-US" dirty="0"/>
              <a:t>CDK Applications</a:t>
            </a:r>
          </a:p>
        </p:txBody>
      </p:sp>
      <p:sp>
        <p:nvSpPr>
          <p:cNvPr id="5" name="Date Placeholder 4">
            <a:extLst>
              <a:ext uri="{FF2B5EF4-FFF2-40B4-BE49-F238E27FC236}">
                <a16:creationId xmlns:a16="http://schemas.microsoft.com/office/drawing/2014/main" id="{6889156E-B726-6341-AA8D-6C979C8C557C}"/>
              </a:ext>
            </a:extLst>
          </p:cNvPr>
          <p:cNvSpPr>
            <a:spLocks noGrp="1"/>
          </p:cNvSpPr>
          <p:nvPr>
            <p:ph type="dt" sz="half" idx="4294967295"/>
          </p:nvPr>
        </p:nvSpPr>
        <p:spPr/>
        <p:txBody>
          <a:bodyPr/>
          <a:lstStyle/>
          <a:p>
            <a:fld id="{F8E37B5F-B991-4AA1-80D1-2D1BD13D355C}" type="datetime1">
              <a:rPr lang="en-US" smtClean="0"/>
              <a:t>6/5/2019</a:t>
            </a:fld>
            <a:endParaRPr lang="en-US"/>
          </a:p>
        </p:txBody>
      </p:sp>
      <p:sp>
        <p:nvSpPr>
          <p:cNvPr id="7" name="Slide Number Placeholder 6">
            <a:extLst>
              <a:ext uri="{FF2B5EF4-FFF2-40B4-BE49-F238E27FC236}">
                <a16:creationId xmlns:a16="http://schemas.microsoft.com/office/drawing/2014/main" id="{297005D8-93BF-9145-9F98-6B050C827FCB}"/>
              </a:ext>
            </a:extLst>
          </p:cNvPr>
          <p:cNvSpPr>
            <a:spLocks noGrp="1"/>
          </p:cNvSpPr>
          <p:nvPr>
            <p:ph type="sldNum" sz="quarter" idx="4294967295"/>
          </p:nvPr>
        </p:nvSpPr>
        <p:spPr/>
        <p:txBody>
          <a:bodyPr/>
          <a:lstStyle/>
          <a:p>
            <a:fld id="{1DCF81F7-9B44-4B25-A913-F81990343741}" type="slidenum">
              <a:rPr lang="en-US" smtClean="0"/>
              <a:t>26</a:t>
            </a:fld>
            <a:endParaRPr lang="en-US" dirty="0"/>
          </a:p>
        </p:txBody>
      </p:sp>
      <p:grpSp>
        <p:nvGrpSpPr>
          <p:cNvPr id="23" name="Group 22">
            <a:extLst>
              <a:ext uri="{FF2B5EF4-FFF2-40B4-BE49-F238E27FC236}">
                <a16:creationId xmlns:a16="http://schemas.microsoft.com/office/drawing/2014/main" id="{3BFBF491-91F3-E349-957E-D9EC5D6BD44F}"/>
              </a:ext>
            </a:extLst>
          </p:cNvPr>
          <p:cNvGrpSpPr/>
          <p:nvPr/>
        </p:nvGrpSpPr>
        <p:grpSpPr>
          <a:xfrm>
            <a:off x="506178" y="2514601"/>
            <a:ext cx="4474029" cy="2890156"/>
            <a:chOff x="506178" y="2514601"/>
            <a:chExt cx="4474029" cy="2890156"/>
          </a:xfrm>
        </p:grpSpPr>
        <p:sp>
          <p:nvSpPr>
            <p:cNvPr id="20" name="Rectangle 19">
              <a:extLst>
                <a:ext uri="{FF2B5EF4-FFF2-40B4-BE49-F238E27FC236}">
                  <a16:creationId xmlns:a16="http://schemas.microsoft.com/office/drawing/2014/main" id="{F451B6A0-C665-3C4A-8B66-004B60D5AFD5}"/>
                </a:ext>
              </a:extLst>
            </p:cNvPr>
            <p:cNvSpPr/>
            <p:nvPr/>
          </p:nvSpPr>
          <p:spPr>
            <a:xfrm>
              <a:off x="506178" y="2514601"/>
              <a:ext cx="4474029" cy="2890156"/>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CDK Application</a:t>
              </a:r>
            </a:p>
          </p:txBody>
        </p:sp>
        <p:sp>
          <p:nvSpPr>
            <p:cNvPr id="13" name="Rectangle 12">
              <a:extLst>
                <a:ext uri="{FF2B5EF4-FFF2-40B4-BE49-F238E27FC236}">
                  <a16:creationId xmlns:a16="http://schemas.microsoft.com/office/drawing/2014/main" id="{C3A7AC70-D564-804E-A211-9BBBF9DD46A6}"/>
                </a:ext>
              </a:extLst>
            </p:cNvPr>
            <p:cNvSpPr/>
            <p:nvPr/>
          </p:nvSpPr>
          <p:spPr>
            <a:xfrm>
              <a:off x="816420" y="2951790"/>
              <a:ext cx="1763486" cy="2171700"/>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Construct</a:t>
              </a:r>
            </a:p>
          </p:txBody>
        </p:sp>
        <p:sp>
          <p:nvSpPr>
            <p:cNvPr id="16" name="Rectangle 15">
              <a:extLst>
                <a:ext uri="{FF2B5EF4-FFF2-40B4-BE49-F238E27FC236}">
                  <a16:creationId xmlns:a16="http://schemas.microsoft.com/office/drawing/2014/main" id="{4BC30080-F448-2A48-B632-65F2E37AFA76}"/>
                </a:ext>
              </a:extLst>
            </p:cNvPr>
            <p:cNvSpPr/>
            <p:nvPr/>
          </p:nvSpPr>
          <p:spPr>
            <a:xfrm>
              <a:off x="2881984" y="2951790"/>
              <a:ext cx="1763486" cy="2171700"/>
            </a:xfrm>
            <a:prstGeom prst="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t>Construct</a:t>
              </a:r>
            </a:p>
          </p:txBody>
        </p:sp>
      </p:grpSp>
      <p:sp>
        <p:nvSpPr>
          <p:cNvPr id="24" name="Rectangle 23">
            <a:extLst>
              <a:ext uri="{FF2B5EF4-FFF2-40B4-BE49-F238E27FC236}">
                <a16:creationId xmlns:a16="http://schemas.microsoft.com/office/drawing/2014/main" id="{A908D7BA-EA3E-A741-8B20-D47628920702}"/>
              </a:ext>
            </a:extLst>
          </p:cNvPr>
          <p:cNvSpPr/>
          <p:nvPr/>
        </p:nvSpPr>
        <p:spPr>
          <a:xfrm>
            <a:off x="5927272" y="3458170"/>
            <a:ext cx="880192" cy="1003018"/>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cdk</a:t>
            </a:r>
            <a:r>
              <a:rPr lang="en-US" sz="2400" b="1" dirty="0"/>
              <a:t> CLI</a:t>
            </a:r>
          </a:p>
        </p:txBody>
      </p:sp>
      <p:cxnSp>
        <p:nvCxnSpPr>
          <p:cNvPr id="26" name="Straight Arrow Connector 25">
            <a:extLst>
              <a:ext uri="{FF2B5EF4-FFF2-40B4-BE49-F238E27FC236}">
                <a16:creationId xmlns:a16="http://schemas.microsoft.com/office/drawing/2014/main" id="{CE70A81F-F564-7449-BBAB-0619ADB13A35}"/>
              </a:ext>
            </a:extLst>
          </p:cNvPr>
          <p:cNvCxnSpPr>
            <a:cxnSpLocks/>
            <a:stCxn id="20" idx="3"/>
            <a:endCxn id="24" idx="1"/>
          </p:cNvCxnSpPr>
          <p:nvPr/>
        </p:nvCxnSpPr>
        <p:spPr>
          <a:xfrm>
            <a:off x="4980207" y="3959679"/>
            <a:ext cx="94706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49FCCFE6-3ED0-9941-B5F7-385C34F1C475}"/>
              </a:ext>
            </a:extLst>
          </p:cNvPr>
          <p:cNvCxnSpPr>
            <a:cxnSpLocks/>
            <a:stCxn id="24" idx="3"/>
            <a:endCxn id="38" idx="1"/>
          </p:cNvCxnSpPr>
          <p:nvPr/>
        </p:nvCxnSpPr>
        <p:spPr>
          <a:xfrm flipV="1">
            <a:off x="6807464" y="3959678"/>
            <a:ext cx="1048318" cy="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8" name="Picture 27">
            <a:extLst>
              <a:ext uri="{FF2B5EF4-FFF2-40B4-BE49-F238E27FC236}">
                <a16:creationId xmlns:a16="http://schemas.microsoft.com/office/drawing/2014/main" id="{CD317A4D-5065-A940-8D34-6D6B75D2CB9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53382" y="3375686"/>
            <a:ext cx="544781" cy="653737"/>
          </a:xfrm>
          <a:prstGeom prst="rect">
            <a:avLst/>
          </a:prstGeom>
        </p:spPr>
      </p:pic>
      <p:pic>
        <p:nvPicPr>
          <p:cNvPr id="29" name="Picture 28">
            <a:extLst>
              <a:ext uri="{FF2B5EF4-FFF2-40B4-BE49-F238E27FC236}">
                <a16:creationId xmlns:a16="http://schemas.microsoft.com/office/drawing/2014/main" id="{1E891A64-34B4-CA45-9F75-7D760859A67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62734" y="3414450"/>
            <a:ext cx="544781" cy="529649"/>
          </a:xfrm>
          <a:prstGeom prst="rect">
            <a:avLst/>
          </a:prstGeom>
        </p:spPr>
      </p:pic>
      <p:pic>
        <p:nvPicPr>
          <p:cNvPr id="30" name="Picture 29">
            <a:extLst>
              <a:ext uri="{FF2B5EF4-FFF2-40B4-BE49-F238E27FC236}">
                <a16:creationId xmlns:a16="http://schemas.microsoft.com/office/drawing/2014/main" id="{FE45174E-331E-4E4A-9B0A-E3608596BAB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810057" y="4249264"/>
            <a:ext cx="538196" cy="564237"/>
          </a:xfrm>
          <a:prstGeom prst="rect">
            <a:avLst/>
          </a:prstGeom>
        </p:spPr>
      </p:pic>
      <p:pic>
        <p:nvPicPr>
          <p:cNvPr id="31" name="Picture 30">
            <a:extLst>
              <a:ext uri="{FF2B5EF4-FFF2-40B4-BE49-F238E27FC236}">
                <a16:creationId xmlns:a16="http://schemas.microsoft.com/office/drawing/2014/main" id="{1AC860B2-E3C3-7646-BCA4-DA5D285D075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32473" y="4208931"/>
            <a:ext cx="530056" cy="644902"/>
          </a:xfrm>
          <a:prstGeom prst="rect">
            <a:avLst/>
          </a:prstGeom>
        </p:spPr>
      </p:pic>
      <p:pic>
        <p:nvPicPr>
          <p:cNvPr id="32" name="Picture 31">
            <a:extLst>
              <a:ext uri="{FF2B5EF4-FFF2-40B4-BE49-F238E27FC236}">
                <a16:creationId xmlns:a16="http://schemas.microsoft.com/office/drawing/2014/main" id="{CBB6C77E-C2C1-E042-B949-FA214234A03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37655" y="3380216"/>
            <a:ext cx="543745" cy="563883"/>
          </a:xfrm>
          <a:prstGeom prst="rect">
            <a:avLst/>
          </a:prstGeom>
        </p:spPr>
      </p:pic>
      <p:pic>
        <p:nvPicPr>
          <p:cNvPr id="33" name="Picture 32">
            <a:extLst>
              <a:ext uri="{FF2B5EF4-FFF2-40B4-BE49-F238E27FC236}">
                <a16:creationId xmlns:a16="http://schemas.microsoft.com/office/drawing/2014/main" id="{9E8CDF4C-6625-404A-88A6-0DBCB0FA68E9}"/>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66867" y="3435646"/>
            <a:ext cx="543466" cy="601994"/>
          </a:xfrm>
          <a:prstGeom prst="rect">
            <a:avLst/>
          </a:prstGeom>
        </p:spPr>
      </p:pic>
      <p:pic>
        <p:nvPicPr>
          <p:cNvPr id="34" name="Picture 33">
            <a:extLst>
              <a:ext uri="{FF2B5EF4-FFF2-40B4-BE49-F238E27FC236}">
                <a16:creationId xmlns:a16="http://schemas.microsoft.com/office/drawing/2014/main" id="{23A36F10-39EF-1341-8BA0-B20E1F231E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6996" y="3312188"/>
            <a:ext cx="1048318" cy="1294980"/>
          </a:xfrm>
          <a:prstGeom prst="rect">
            <a:avLst/>
          </a:prstGeom>
        </p:spPr>
      </p:pic>
      <p:sp>
        <p:nvSpPr>
          <p:cNvPr id="36" name="TextBox 35">
            <a:extLst>
              <a:ext uri="{FF2B5EF4-FFF2-40B4-BE49-F238E27FC236}">
                <a16:creationId xmlns:a16="http://schemas.microsoft.com/office/drawing/2014/main" id="{C0A5D046-126B-444A-84EC-FFD664E8ABE2}"/>
              </a:ext>
            </a:extLst>
          </p:cNvPr>
          <p:cNvSpPr txBox="1"/>
          <p:nvPr/>
        </p:nvSpPr>
        <p:spPr>
          <a:xfrm>
            <a:off x="9975529" y="4853833"/>
            <a:ext cx="1991251" cy="646331"/>
          </a:xfrm>
          <a:prstGeom prst="rect">
            <a:avLst/>
          </a:prstGeom>
          <a:noFill/>
        </p:spPr>
        <p:txBody>
          <a:bodyPr wrap="none" rtlCol="0">
            <a:spAutoFit/>
          </a:bodyPr>
          <a:lstStyle/>
          <a:p>
            <a:pPr algn="ctr"/>
            <a:r>
              <a:rPr lang="en-US" dirty="0"/>
              <a:t>AWS</a:t>
            </a:r>
          </a:p>
          <a:p>
            <a:pPr algn="ctr"/>
            <a:r>
              <a:rPr lang="en-US" dirty="0"/>
              <a:t>CloudFormation</a:t>
            </a:r>
          </a:p>
        </p:txBody>
      </p:sp>
      <p:sp>
        <p:nvSpPr>
          <p:cNvPr id="37" name="TextBox 36">
            <a:extLst>
              <a:ext uri="{FF2B5EF4-FFF2-40B4-BE49-F238E27FC236}">
                <a16:creationId xmlns:a16="http://schemas.microsoft.com/office/drawing/2014/main" id="{1ACB71FE-A309-AE47-AB3F-DEF3E6CEEC21}"/>
              </a:ext>
            </a:extLst>
          </p:cNvPr>
          <p:cNvSpPr txBox="1"/>
          <p:nvPr/>
        </p:nvSpPr>
        <p:spPr>
          <a:xfrm>
            <a:off x="7300075" y="4834849"/>
            <a:ext cx="1991251" cy="646331"/>
          </a:xfrm>
          <a:prstGeom prst="rect">
            <a:avLst/>
          </a:prstGeom>
          <a:noFill/>
        </p:spPr>
        <p:txBody>
          <a:bodyPr wrap="none" rtlCol="0">
            <a:spAutoFit/>
          </a:bodyPr>
          <a:lstStyle/>
          <a:p>
            <a:pPr algn="ctr"/>
            <a:r>
              <a:rPr lang="en-US" dirty="0"/>
              <a:t>CloudFormation</a:t>
            </a:r>
          </a:p>
          <a:p>
            <a:pPr algn="ctr"/>
            <a:r>
              <a:rPr lang="en-US" dirty="0"/>
              <a:t>Templates</a:t>
            </a:r>
          </a:p>
        </p:txBody>
      </p:sp>
      <p:pic>
        <p:nvPicPr>
          <p:cNvPr id="38" name="Picture 37">
            <a:extLst>
              <a:ext uri="{FF2B5EF4-FFF2-40B4-BE49-F238E27FC236}">
                <a16:creationId xmlns:a16="http://schemas.microsoft.com/office/drawing/2014/main" id="{EC1A7370-54AC-3647-B799-C94C0BD829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55782" y="3458169"/>
            <a:ext cx="879839" cy="1003018"/>
          </a:xfrm>
          <a:prstGeom prst="rect">
            <a:avLst/>
          </a:prstGeom>
        </p:spPr>
      </p:pic>
      <p:cxnSp>
        <p:nvCxnSpPr>
          <p:cNvPr id="40" name="Straight Arrow Connector 39">
            <a:extLst>
              <a:ext uri="{FF2B5EF4-FFF2-40B4-BE49-F238E27FC236}">
                <a16:creationId xmlns:a16="http://schemas.microsoft.com/office/drawing/2014/main" id="{6D5BE500-4AFE-E943-BA99-1E03C7A86F47}"/>
              </a:ext>
            </a:extLst>
          </p:cNvPr>
          <p:cNvCxnSpPr>
            <a:cxnSpLocks/>
            <a:stCxn id="38" idx="3"/>
            <a:endCxn id="34" idx="1"/>
          </p:cNvCxnSpPr>
          <p:nvPr/>
        </p:nvCxnSpPr>
        <p:spPr>
          <a:xfrm>
            <a:off x="8735621" y="3959678"/>
            <a:ext cx="1711375"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6" name="Picture 45">
            <a:extLst>
              <a:ext uri="{FF2B5EF4-FFF2-40B4-BE49-F238E27FC236}">
                <a16:creationId xmlns:a16="http://schemas.microsoft.com/office/drawing/2014/main" id="{217EEA9D-FD20-C84E-B2FC-7EA652FAC278}"/>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877100" y="4252159"/>
            <a:ext cx="518823" cy="625640"/>
          </a:xfrm>
          <a:prstGeom prst="rect">
            <a:avLst/>
          </a:prstGeom>
        </p:spPr>
      </p:pic>
      <p:pic>
        <p:nvPicPr>
          <p:cNvPr id="47" name="Picture 46">
            <a:extLst>
              <a:ext uri="{FF2B5EF4-FFF2-40B4-BE49-F238E27FC236}">
                <a16:creationId xmlns:a16="http://schemas.microsoft.com/office/drawing/2014/main" id="{B0196E57-A18D-9641-8E66-562FD38A3EC6}"/>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036720" y="4376742"/>
            <a:ext cx="677355" cy="451569"/>
          </a:xfrm>
          <a:prstGeom prst="rect">
            <a:avLst/>
          </a:prstGeom>
        </p:spPr>
      </p:pic>
      <p:sp>
        <p:nvSpPr>
          <p:cNvPr id="10" name="Right Arrow 9"/>
          <p:cNvSpPr/>
          <p:nvPr/>
        </p:nvSpPr>
        <p:spPr>
          <a:xfrm>
            <a:off x="4986397" y="3783528"/>
            <a:ext cx="94087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p:cNvSpPr/>
          <p:nvPr/>
        </p:nvSpPr>
        <p:spPr>
          <a:xfrm>
            <a:off x="6828090" y="3796458"/>
            <a:ext cx="102769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a:off x="8733870" y="3771953"/>
            <a:ext cx="171312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9644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CDK CLI Commands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err="1"/>
              <a:t>c</a:t>
            </a:r>
            <a:r>
              <a:rPr lang="en-US" dirty="0" err="1" smtClean="0"/>
              <a:t>dk</a:t>
            </a:r>
            <a:r>
              <a:rPr lang="en-US" dirty="0" smtClean="0"/>
              <a:t> list</a:t>
            </a:r>
          </a:p>
          <a:p>
            <a:pPr marL="914400" lvl="1" indent="-457200">
              <a:buFont typeface="Arial" panose="020B0604020202020204" pitchFamily="34" charset="0"/>
              <a:buChar char="•"/>
            </a:pPr>
            <a:r>
              <a:rPr lang="en-US" dirty="0" smtClean="0"/>
              <a:t>Lists the applications in the script</a:t>
            </a:r>
          </a:p>
          <a:p>
            <a:pPr marL="457200" indent="-457200">
              <a:buFont typeface="Arial" panose="020B0604020202020204" pitchFamily="34" charset="0"/>
              <a:buChar char="•"/>
            </a:pPr>
            <a:r>
              <a:rPr lang="en-US" dirty="0" err="1"/>
              <a:t>c</a:t>
            </a:r>
            <a:r>
              <a:rPr lang="en-US" dirty="0" err="1" smtClean="0"/>
              <a:t>dk</a:t>
            </a:r>
            <a:r>
              <a:rPr lang="en-US" dirty="0" smtClean="0"/>
              <a:t> synth</a:t>
            </a:r>
          </a:p>
          <a:p>
            <a:pPr marL="914400" lvl="1" indent="-457200">
              <a:buFont typeface="Arial" panose="020B0604020202020204" pitchFamily="34" charset="0"/>
              <a:buChar char="•"/>
            </a:pPr>
            <a:r>
              <a:rPr lang="en-US" dirty="0" smtClean="0"/>
              <a:t>Generate the </a:t>
            </a:r>
            <a:r>
              <a:rPr lang="en-US" dirty="0" err="1" smtClean="0"/>
              <a:t>CloudFormation</a:t>
            </a:r>
            <a:r>
              <a:rPr lang="en-US" dirty="0" smtClean="0"/>
              <a:t> document to </a:t>
            </a:r>
            <a:r>
              <a:rPr lang="en-US" dirty="0" err="1" smtClean="0"/>
              <a:t>stdout</a:t>
            </a:r>
            <a:endParaRPr lang="en-US" dirty="0" smtClean="0"/>
          </a:p>
          <a:p>
            <a:pPr marL="457200" indent="-457200">
              <a:buFont typeface="Arial" panose="020B0604020202020204" pitchFamily="34" charset="0"/>
              <a:buChar char="•"/>
            </a:pPr>
            <a:r>
              <a:rPr lang="en-US" dirty="0" err="1"/>
              <a:t>c</a:t>
            </a:r>
            <a:r>
              <a:rPr lang="en-US" dirty="0" err="1" smtClean="0"/>
              <a:t>dk</a:t>
            </a:r>
            <a:r>
              <a:rPr lang="en-US" dirty="0" smtClean="0"/>
              <a:t> deploy</a:t>
            </a:r>
          </a:p>
          <a:p>
            <a:pPr marL="914400" lvl="1" indent="-457200">
              <a:buFont typeface="Arial" panose="020B0604020202020204" pitchFamily="34" charset="0"/>
              <a:buChar char="•"/>
            </a:pPr>
            <a:r>
              <a:rPr lang="en-US" dirty="0" smtClean="0"/>
              <a:t>Deploy your application to AWS</a:t>
            </a:r>
          </a:p>
          <a:p>
            <a:pPr marL="457200" indent="-457200">
              <a:buFont typeface="Arial" panose="020B0604020202020204" pitchFamily="34" charset="0"/>
              <a:buChar char="•"/>
            </a:pPr>
            <a:r>
              <a:rPr lang="en-US" dirty="0" err="1"/>
              <a:t>c</a:t>
            </a:r>
            <a:r>
              <a:rPr lang="en-US" dirty="0" err="1" smtClean="0"/>
              <a:t>dk</a:t>
            </a:r>
            <a:r>
              <a:rPr lang="en-US" dirty="0" smtClean="0"/>
              <a:t> diff</a:t>
            </a:r>
          </a:p>
          <a:p>
            <a:pPr marL="914400" lvl="1" indent="-457200">
              <a:buFont typeface="Arial" panose="020B0604020202020204" pitchFamily="34" charset="0"/>
              <a:buChar char="•"/>
            </a:pPr>
            <a:r>
              <a:rPr lang="en-US" dirty="0" smtClean="0"/>
              <a:t>Difference what you’re developing vs what’s in the cloud</a:t>
            </a:r>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Tree>
    <p:extLst>
      <p:ext uri="{BB962C8B-B14F-4D97-AF65-F5344CB8AC3E}">
        <p14:creationId xmlns:p14="http://schemas.microsoft.com/office/powerpoint/2010/main" val="1887593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smtClean="0"/>
              <a:t>Website with VPC</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smtClean="0"/>
              <a:t>@BrucePayette @KhansenHansen</a:t>
            </a:r>
            <a:endParaRPr lang="en-US" dirty="0"/>
          </a:p>
        </p:txBody>
      </p:sp>
    </p:spTree>
    <p:extLst>
      <p:ext uri="{BB962C8B-B14F-4D97-AF65-F5344CB8AC3E}">
        <p14:creationId xmlns:p14="http://schemas.microsoft.com/office/powerpoint/2010/main" val="4379814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cdk</a:t>
            </a:r>
            <a:r>
              <a:rPr lang="en-US" dirty="0" smtClean="0"/>
              <a:t> diff” output</a:t>
            </a:r>
            <a:endParaRPr lang="en-US" dirty="0"/>
          </a:p>
        </p:txBody>
      </p:sp>
      <p:pic>
        <p:nvPicPr>
          <p:cNvPr id="5" name="Content Placeholder 4"/>
          <p:cNvPicPr>
            <a:picLocks noGrp="1" noChangeAspect="1"/>
          </p:cNvPicPr>
          <p:nvPr>
            <p:ph idx="1"/>
          </p:nvPr>
        </p:nvPicPr>
        <p:blipFill>
          <a:blip r:embed="rId2"/>
          <a:stretch>
            <a:fillRect/>
          </a:stretch>
        </p:blipFill>
        <p:spPr>
          <a:xfrm>
            <a:off x="444118" y="1600200"/>
            <a:ext cx="10909681" cy="4042064"/>
          </a:xfrm>
          <a:prstGeom prst="rect">
            <a:avLst/>
          </a:prstGeom>
        </p:spPr>
      </p:pic>
      <p:sp>
        <p:nvSpPr>
          <p:cNvPr id="4" name="Footer Placeholder 3"/>
          <p:cNvSpPr>
            <a:spLocks noGrp="1"/>
          </p:cNvSpPr>
          <p:nvPr>
            <p:ph type="ftr" sz="quarter" idx="11"/>
          </p:nvPr>
        </p:nvSpPr>
        <p:spPr/>
        <p:txBody>
          <a:bodyPr/>
          <a:lstStyle/>
          <a:p>
            <a:r>
              <a:rPr lang="en-US" smtClean="0"/>
              <a:t>@BrucePayette @KhansenHansen</a:t>
            </a:r>
            <a:endParaRPr lang="en-US" dirty="0"/>
          </a:p>
        </p:txBody>
      </p:sp>
    </p:spTree>
    <p:extLst>
      <p:ext uri="{BB962C8B-B14F-4D97-AF65-F5344CB8AC3E}">
        <p14:creationId xmlns:p14="http://schemas.microsoft.com/office/powerpoint/2010/main" val="34917750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smtClean="0"/>
              <a:t>@BrucePayette @KhansenHansen</a:t>
            </a:r>
            <a:endParaRPr lang="en-US"/>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5865"/>
            <a:ext cx="10515600" cy="1325563"/>
          </a:xfrm>
        </p:spPr>
        <p:txBody>
          <a:bodyPr>
            <a:normAutofit/>
          </a:bodyPr>
          <a:lstStyle/>
          <a:p>
            <a:r>
              <a:rPr lang="en-US" dirty="0" smtClean="0"/>
              <a:t>Create Your Own Constructs</a:t>
            </a:r>
            <a:endParaRPr lang="en-US" dirty="0"/>
          </a:p>
        </p:txBody>
      </p:sp>
      <p:sp>
        <p:nvSpPr>
          <p:cNvPr id="3" name="Content Placeholder 2"/>
          <p:cNvSpPr>
            <a:spLocks noGrp="1"/>
          </p:cNvSpPr>
          <p:nvPr>
            <p:ph idx="1"/>
          </p:nvPr>
        </p:nvSpPr>
        <p:spPr>
          <a:xfrm>
            <a:off x="838200" y="1145894"/>
            <a:ext cx="10515600" cy="5031069"/>
          </a:xfrm>
        </p:spPr>
        <p:txBody>
          <a:bodyPr>
            <a:normAutofit/>
          </a:bodyPr>
          <a:lstStyle/>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Tree>
    <p:extLst>
      <p:ext uri="{BB962C8B-B14F-4D97-AF65-F5344CB8AC3E}">
        <p14:creationId xmlns:p14="http://schemas.microsoft.com/office/powerpoint/2010/main" val="2015802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Implement a Construct using Classes</a:t>
            </a:r>
            <a:endParaRPr lang="en-US" dirty="0"/>
          </a:p>
        </p:txBody>
      </p:sp>
      <p:sp>
        <p:nvSpPr>
          <p:cNvPr id="3" name="Content Placeholder 2"/>
          <p:cNvSpPr>
            <a:spLocks noGrp="1"/>
          </p:cNvSpPr>
          <p:nvPr>
            <p:ph idx="1"/>
          </p:nvPr>
        </p:nvSpPr>
        <p:spPr>
          <a:xfrm>
            <a:off x="838200" y="1145894"/>
            <a:ext cx="10515600" cy="5031069"/>
          </a:xfrm>
        </p:spPr>
        <p:txBody>
          <a:bodyPr>
            <a:normAutofit/>
          </a:bodyPr>
          <a:lstStyle/>
          <a:p>
            <a:endParaRPr lang="en-US" dirty="0" smtClean="0"/>
          </a:p>
          <a:p>
            <a:endParaRPr lang="en-US" dirty="0"/>
          </a:p>
        </p:txBody>
      </p:sp>
      <p:sp>
        <p:nvSpPr>
          <p:cNvPr id="4" name="Footer Placeholder 3"/>
          <p:cNvSpPr>
            <a:spLocks noGrp="1"/>
          </p:cNvSpPr>
          <p:nvPr>
            <p:ph type="ftr" sz="quarter" idx="11"/>
          </p:nvPr>
        </p:nvSpPr>
        <p:spPr>
          <a:xfrm>
            <a:off x="9643085" y="6292112"/>
            <a:ext cx="2176272" cy="365125"/>
          </a:xfrm>
        </p:spPr>
        <p:txBody>
          <a:bodyPr/>
          <a:lstStyle/>
          <a:p>
            <a:r>
              <a:rPr lang="en-US" dirty="0" smtClean="0"/>
              <a:t>@</a:t>
            </a:r>
            <a:r>
              <a:rPr lang="en-US" dirty="0" err="1" smtClean="0"/>
              <a:t>BrucePayette</a:t>
            </a:r>
            <a:r>
              <a:rPr lang="en-US" dirty="0" smtClean="0"/>
              <a:t> @</a:t>
            </a:r>
            <a:r>
              <a:rPr lang="en-US" dirty="0" err="1" smtClean="0"/>
              <a:t>KhansenHansen</a:t>
            </a:r>
            <a:endParaRPr lang="en-US" dirty="0"/>
          </a:p>
        </p:txBody>
      </p:sp>
      <p:sp>
        <p:nvSpPr>
          <p:cNvPr id="49" name="Rectangle 48"/>
          <p:cNvSpPr/>
          <p:nvPr/>
        </p:nvSpPr>
        <p:spPr>
          <a:xfrm>
            <a:off x="838200" y="1626168"/>
            <a:ext cx="8804885" cy="4766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p:cNvSpPr txBox="1"/>
          <p:nvPr/>
        </p:nvSpPr>
        <p:spPr>
          <a:xfrm>
            <a:off x="1269663" y="1690688"/>
            <a:ext cx="9228779" cy="4893647"/>
          </a:xfrm>
          <a:prstGeom prst="rect">
            <a:avLst/>
          </a:prstGeom>
          <a:noFill/>
        </p:spPr>
        <p:txBody>
          <a:bodyPr wrap="square" rtlCol="0">
            <a:spAutoFit/>
          </a:bodyPr>
          <a:lstStyle/>
          <a:p>
            <a:r>
              <a:rPr lang="en-US" sz="1200" dirty="0"/>
              <a:t> </a:t>
            </a:r>
            <a:r>
              <a:rPr lang="en-US" sz="1200" dirty="0">
                <a:solidFill>
                  <a:srgbClr val="00008B"/>
                </a:solidFill>
                <a:latin typeface="Lucida Console" panose="020B0609040504020204" pitchFamily="49" charset="0"/>
              </a:rPr>
              <a:t>class</a:t>
            </a:r>
            <a:r>
              <a:rPr lang="en-US" sz="1200" dirty="0">
                <a:solidFill>
                  <a:prstClr val="black"/>
                </a:solidFill>
                <a:latin typeface="Lucida Console" panose="020B0609040504020204" pitchFamily="49" charset="0"/>
              </a:rPr>
              <a:t> </a:t>
            </a:r>
            <a:r>
              <a:rPr lang="en-US" sz="1200" dirty="0" err="1">
                <a:solidFill>
                  <a:srgbClr val="006161"/>
                </a:solidFill>
                <a:latin typeface="Lucida Console" panose="020B0609040504020204" pitchFamily="49" charset="0"/>
              </a:rPr>
              <a:t>HelloConstruct</a:t>
            </a:r>
            <a:r>
              <a:rPr lang="en-US" sz="1200" dirty="0">
                <a:solidFill>
                  <a:prstClr val="black"/>
                </a:solidFill>
                <a:latin typeface="Lucida Console" panose="020B0609040504020204" pitchFamily="49" charset="0"/>
              </a:rPr>
              <a:t> : </a:t>
            </a:r>
            <a:r>
              <a:rPr lang="en-US" sz="1200" dirty="0" err="1" smtClean="0">
                <a:solidFill>
                  <a:srgbClr val="006161"/>
                </a:solidFill>
                <a:latin typeface="Lucida Console" panose="020B0609040504020204" pitchFamily="49" charset="0"/>
              </a:rPr>
              <a:t>Amazon.CDK.Construct</a:t>
            </a:r>
            <a:r>
              <a:rPr lang="en-US" sz="1200" dirty="0" smtClean="0">
                <a:solidFill>
                  <a:prstClr val="black"/>
                </a:solidFill>
                <a:latin typeface="Lucida Console" panose="020B0609040504020204" pitchFamily="49" charset="0"/>
              </a:rPr>
              <a:t> {</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$_</a:t>
            </a:r>
            <a:r>
              <a:rPr lang="en-US" sz="1200" dirty="0" smtClean="0">
                <a:solidFill>
                  <a:srgbClr val="A82D00"/>
                </a:solidFill>
                <a:latin typeface="Lucida Console" panose="020B0609040504020204" pitchFamily="49" charset="0"/>
              </a:rPr>
              <a:t>buckets</a:t>
            </a:r>
          </a:p>
          <a:p>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smtClean="0">
                <a:solidFill>
                  <a:prstClr val="black"/>
                </a:solidFill>
                <a:latin typeface="Lucida Console" panose="020B0609040504020204" pitchFamily="49" charset="0"/>
              </a:rPr>
              <a:t>    </a:t>
            </a:r>
            <a:r>
              <a:rPr lang="en-US" sz="1200" dirty="0" err="1" smtClean="0">
                <a:solidFill>
                  <a:srgbClr val="8A2BE2"/>
                </a:solidFill>
                <a:latin typeface="Lucida Console" panose="020B0609040504020204" pitchFamily="49" charset="0"/>
              </a:rPr>
              <a:t>HelloConstruct</a:t>
            </a:r>
            <a:r>
              <a:rPr lang="en-US" sz="1200" dirty="0" smtClean="0">
                <a:solidFill>
                  <a:prstClr val="black"/>
                </a:solidFill>
                <a:latin typeface="Lucida Console" panose="020B0609040504020204" pitchFamily="49" charset="0"/>
              </a:rPr>
              <a:t>(</a:t>
            </a:r>
            <a:r>
              <a:rPr lang="en-US" sz="1200" dirty="0" smtClean="0">
                <a:solidFill>
                  <a:srgbClr val="696969"/>
                </a:solidFill>
                <a:latin typeface="Lucida Console" panose="020B0609040504020204" pitchFamily="49" charset="0"/>
              </a:rPr>
              <a:t>[</a:t>
            </a:r>
            <a:r>
              <a:rPr lang="en-US" sz="1200" dirty="0">
                <a:solidFill>
                  <a:srgbClr val="006161"/>
                </a:solidFill>
                <a:latin typeface="Lucida Console" panose="020B0609040504020204" pitchFamily="49" charset="0"/>
              </a:rPr>
              <a:t>Construct</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$parent</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srgbClr val="006161"/>
                </a:solidFill>
                <a:latin typeface="Lucida Console" panose="020B0609040504020204" pitchFamily="49" charset="0"/>
              </a:rPr>
              <a:t>string</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$id</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err="1">
                <a:solidFill>
                  <a:srgbClr val="006161"/>
                </a:solidFill>
                <a:latin typeface="Lucida Console" panose="020B0609040504020204" pitchFamily="49" charset="0"/>
              </a:rPr>
              <a:t>HelloConstructProps</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$props</a:t>
            </a:r>
            <a:r>
              <a:rPr lang="en-US" sz="1200" dirty="0">
                <a:solidFill>
                  <a:prstClr val="black"/>
                </a:solidFill>
                <a:latin typeface="Lucida Console" panose="020B0609040504020204" pitchFamily="49" charset="0"/>
              </a:rPr>
              <a:t>) </a:t>
            </a:r>
            <a:r>
              <a:rPr lang="en-US" sz="1200" dirty="0" smtClean="0">
                <a:solidFill>
                  <a:prstClr val="black"/>
                </a:solidFill>
                <a:latin typeface="Lucida Console" panose="020B0609040504020204" pitchFamily="49" charset="0"/>
              </a:rPr>
              <a:t>:</a:t>
            </a:r>
          </a:p>
          <a:p>
            <a:r>
              <a:rPr lang="en-US" sz="1200" dirty="0" smtClean="0">
                <a:solidFill>
                  <a:prstClr val="black"/>
                </a:solidFill>
                <a:latin typeface="Lucida Console" panose="020B0609040504020204" pitchFamily="49" charset="0"/>
              </a:rPr>
              <a:t> 	base</a:t>
            </a:r>
            <a:r>
              <a:rPr lang="en-US" sz="1200" dirty="0">
                <a:solidFill>
                  <a:prstClr val="black"/>
                </a:solidFill>
                <a:latin typeface="Lucida Console" panose="020B0609040504020204" pitchFamily="49" charset="0"/>
              </a:rPr>
              <a:t>(</a:t>
            </a:r>
            <a:r>
              <a:rPr lang="en-US" sz="1200" dirty="0">
                <a:solidFill>
                  <a:srgbClr val="A82D00"/>
                </a:solidFill>
                <a:latin typeface="Lucida Console" panose="020B0609040504020204" pitchFamily="49" charset="0"/>
              </a:rPr>
              <a:t>$parent</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$id</a:t>
            </a:r>
            <a:r>
              <a:rPr lang="en-US" sz="1200" dirty="0">
                <a:solidFill>
                  <a:prstClr val="black"/>
                </a:solidFill>
                <a:latin typeface="Lucida Console" panose="020B0609040504020204" pitchFamily="49" charset="0"/>
              </a:rPr>
              <a:t>)</a:t>
            </a:r>
          </a:p>
          <a:p>
            <a:r>
              <a:rPr lang="en-US" sz="1200" dirty="0">
                <a:solidFill>
                  <a:prstClr val="black"/>
                </a:solidFill>
                <a:latin typeface="Lucida Console" panose="020B0609040504020204" pitchFamily="49" charset="0"/>
              </a:rPr>
              <a:t>    {</a:t>
            </a:r>
          </a:p>
          <a:p>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$buckets</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err="1">
                <a:solidFill>
                  <a:srgbClr val="00008B"/>
                </a:solidFill>
                <a:latin typeface="Lucida Console" panose="020B0609040504020204" pitchFamily="49" charset="0"/>
              </a:rPr>
              <a:t>foreach</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$n</a:t>
            </a:r>
            <a:r>
              <a:rPr lang="en-US" sz="1200" dirty="0">
                <a:solidFill>
                  <a:prstClr val="black"/>
                </a:solidFill>
                <a:latin typeface="Lucida Console" panose="020B0609040504020204" pitchFamily="49" charset="0"/>
              </a:rPr>
              <a:t> </a:t>
            </a:r>
            <a:r>
              <a:rPr lang="en-US" sz="1200" dirty="0">
                <a:solidFill>
                  <a:srgbClr val="00008B"/>
                </a:solidFill>
                <a:latin typeface="Lucida Console" panose="020B0609040504020204" pitchFamily="49" charset="0"/>
              </a:rPr>
              <a:t>in</a:t>
            </a:r>
            <a:r>
              <a:rPr lang="en-US" sz="1200" dirty="0">
                <a:solidFill>
                  <a:prstClr val="black"/>
                </a:solidFill>
                <a:latin typeface="Lucida Console" panose="020B0609040504020204" pitchFamily="49" charset="0"/>
              </a:rPr>
              <a:t> </a:t>
            </a:r>
            <a:r>
              <a:rPr lang="en-US" sz="1200" dirty="0">
                <a:solidFill>
                  <a:srgbClr val="800080"/>
                </a:solidFill>
                <a:latin typeface="Lucida Console" panose="020B0609040504020204" pitchFamily="49" charset="0"/>
              </a:rPr>
              <a:t>0</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props</a:t>
            </a:r>
            <a:r>
              <a:rPr lang="en-US" sz="1200" dirty="0" err="1">
                <a:solidFill>
                  <a:srgbClr val="696969"/>
                </a:solidFill>
                <a:latin typeface="Lucida Console" panose="020B0609040504020204" pitchFamily="49" charset="0"/>
              </a:rPr>
              <a:t>.</a:t>
            </a:r>
            <a:r>
              <a:rPr lang="en-US" sz="1200" dirty="0" err="1">
                <a:solidFill>
                  <a:prstClr val="black"/>
                </a:solidFill>
                <a:latin typeface="Lucida Console" panose="020B0609040504020204" pitchFamily="49" charset="0"/>
              </a:rPr>
              <a:t>BucketCount</a:t>
            </a:r>
            <a:r>
              <a:rPr lang="en-US" sz="1200" dirty="0">
                <a:solidFill>
                  <a:prstClr val="black"/>
                </a:solidFill>
                <a:latin typeface="Lucida Console" panose="020B0609040504020204" pitchFamily="49" charset="0"/>
              </a:rPr>
              <a:t>) {</a:t>
            </a:r>
          </a:p>
          <a:p>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srgbClr val="006161"/>
                </a:solidFill>
                <a:latin typeface="Lucida Console" panose="020B0609040504020204" pitchFamily="49" charset="0"/>
              </a:rPr>
              <a:t>Bucket</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New(</a:t>
            </a:r>
            <a:r>
              <a:rPr lang="en-US" sz="1200" dirty="0">
                <a:solidFill>
                  <a:srgbClr val="A82D00"/>
                </a:solidFill>
                <a:latin typeface="Lucida Console" panose="020B0609040504020204" pitchFamily="49" charset="0"/>
              </a:rPr>
              <a:t>$this</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Bucket</a:t>
            </a:r>
            <a:r>
              <a:rPr lang="en-US" sz="1200" dirty="0" err="1">
                <a:solidFill>
                  <a:srgbClr val="A82D00"/>
                </a:solidFill>
                <a:latin typeface="Lucida Console" panose="020B0609040504020204" pitchFamily="49" charset="0"/>
              </a:rPr>
              <a:t>$n</a:t>
            </a:r>
            <a:r>
              <a:rPr lang="en-US" sz="1200" dirty="0">
                <a:solidFill>
                  <a:srgbClr val="8B0000"/>
                </a:solidFill>
                <a:latin typeface="Lucida Console" panose="020B0609040504020204" pitchFamily="49" charset="0"/>
              </a:rPr>
              <a:t>"</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srgbClr val="006161"/>
                </a:solidFill>
                <a:latin typeface="Lucida Console" panose="020B0609040504020204" pitchFamily="49" charset="0"/>
              </a:rPr>
              <a:t>Amazon.CDK.AWS.S3.BucketProps</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p>
          <a:p>
            <a:r>
              <a:rPr lang="en-US" sz="1200" dirty="0">
                <a:solidFill>
                  <a:prstClr val="black"/>
                </a:solidFill>
                <a:latin typeface="Lucida Console" panose="020B0609040504020204" pitchFamily="49" charset="0"/>
              </a:rPr>
              <a:t>        }</a:t>
            </a:r>
          </a:p>
          <a:p>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this</a:t>
            </a:r>
            <a:r>
              <a:rPr lang="en-US" sz="1200" dirty="0" err="1">
                <a:solidFill>
                  <a:srgbClr val="696969"/>
                </a:solidFill>
                <a:latin typeface="Lucida Console" panose="020B0609040504020204" pitchFamily="49" charset="0"/>
              </a:rPr>
              <a:t>.</a:t>
            </a:r>
            <a:r>
              <a:rPr lang="en-US" sz="1200" dirty="0" err="1">
                <a:solidFill>
                  <a:prstClr val="black"/>
                </a:solidFill>
                <a:latin typeface="Lucida Console" panose="020B0609040504020204" pitchFamily="49" charset="0"/>
              </a:rPr>
              <a:t>_buckets</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$buckets</a:t>
            </a:r>
            <a:r>
              <a:rPr lang="en-US" sz="1200" dirty="0">
                <a:solidFill>
                  <a:prstClr val="black"/>
                </a:solidFill>
                <a:latin typeface="Lucida Console" panose="020B0609040504020204" pitchFamily="49" charset="0"/>
              </a:rPr>
              <a:t>)</a:t>
            </a:r>
          </a:p>
          <a:p>
            <a:r>
              <a:rPr lang="en-US" sz="1200" dirty="0">
                <a:solidFill>
                  <a:prstClr val="black"/>
                </a:solidFill>
                <a:latin typeface="Lucida Console" panose="020B0609040504020204" pitchFamily="49" charset="0"/>
              </a:rPr>
              <a:t>    }</a:t>
            </a:r>
          </a:p>
          <a:p>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006400"/>
                </a:solidFill>
                <a:latin typeface="Lucida Console" panose="020B0609040504020204" pitchFamily="49" charset="0"/>
              </a:rPr>
              <a:t># Give the specified principal read access to the buckets in this construct.</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err="1">
                <a:solidFill>
                  <a:srgbClr val="8A2BE2"/>
                </a:solidFill>
                <a:latin typeface="Lucida Console" panose="020B0609040504020204" pitchFamily="49" charset="0"/>
              </a:rPr>
              <a:t>GrantRead</a:t>
            </a:r>
            <a:r>
              <a:rPr lang="en-US" sz="1200" dirty="0">
                <a:solidFill>
                  <a:prstClr val="black"/>
                </a:solidFill>
                <a:latin typeface="Lucida Console" panose="020B0609040504020204" pitchFamily="49" charset="0"/>
              </a:rPr>
              <a:t>(</a:t>
            </a:r>
            <a:r>
              <a:rPr lang="en-US" sz="1200" dirty="0">
                <a:solidFill>
                  <a:srgbClr val="696969"/>
                </a:solidFill>
                <a:latin typeface="Lucida Console" panose="020B0609040504020204" pitchFamily="49" charset="0"/>
              </a:rPr>
              <a:t>[</a:t>
            </a:r>
            <a:r>
              <a:rPr lang="en-US" sz="1200" dirty="0" err="1">
                <a:solidFill>
                  <a:srgbClr val="006161"/>
                </a:solidFill>
                <a:latin typeface="Lucida Console" panose="020B0609040504020204" pitchFamily="49" charset="0"/>
              </a:rPr>
              <a:t>IIPrincipal</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$principal</a:t>
            </a:r>
            <a:r>
              <a:rPr lang="en-US" sz="1200" dirty="0" smtClean="0">
                <a:solidFill>
                  <a:prstClr val="black"/>
                </a:solidFill>
                <a:latin typeface="Lucida Console" panose="020B0609040504020204" pitchFamily="49" charset="0"/>
              </a:rPr>
              <a:t>) {</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err="1">
                <a:solidFill>
                  <a:srgbClr val="00008B"/>
                </a:solidFill>
                <a:latin typeface="Lucida Console" panose="020B0609040504020204" pitchFamily="49" charset="0"/>
              </a:rPr>
              <a:t>foreach</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$bucket</a:t>
            </a:r>
            <a:r>
              <a:rPr lang="en-US" sz="1200" dirty="0">
                <a:solidFill>
                  <a:prstClr val="black"/>
                </a:solidFill>
                <a:latin typeface="Lucida Console" panose="020B0609040504020204" pitchFamily="49" charset="0"/>
              </a:rPr>
              <a:t> </a:t>
            </a:r>
            <a:r>
              <a:rPr lang="en-US" sz="1200" dirty="0">
                <a:solidFill>
                  <a:srgbClr val="00008B"/>
                </a:solidFill>
                <a:latin typeface="Lucida Console" panose="020B0609040504020204" pitchFamily="49" charset="0"/>
              </a:rPr>
              <a:t>in</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this</a:t>
            </a:r>
            <a:r>
              <a:rPr lang="en-US" sz="1200" dirty="0" err="1">
                <a:solidFill>
                  <a:srgbClr val="696969"/>
                </a:solidFill>
                <a:latin typeface="Lucida Console" panose="020B0609040504020204" pitchFamily="49" charset="0"/>
              </a:rPr>
              <a:t>.</a:t>
            </a:r>
            <a:r>
              <a:rPr lang="en-US" sz="1200" dirty="0" err="1">
                <a:solidFill>
                  <a:prstClr val="black"/>
                </a:solidFill>
                <a:latin typeface="Lucida Console" panose="020B0609040504020204" pitchFamily="49" charset="0"/>
              </a:rPr>
              <a:t>_buckets</a:t>
            </a:r>
            <a:r>
              <a:rPr lang="en-US" sz="1200" dirty="0" smtClean="0">
                <a:solidFill>
                  <a:prstClr val="black"/>
                </a:solidFill>
                <a:latin typeface="Lucida Console" panose="020B0609040504020204" pitchFamily="49" charset="0"/>
              </a:rPr>
              <a:t>) {</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bucket</a:t>
            </a:r>
            <a:r>
              <a:rPr lang="en-US" sz="1200" dirty="0" err="1">
                <a:solidFill>
                  <a:srgbClr val="696969"/>
                </a:solidFill>
                <a:latin typeface="Lucida Console" panose="020B0609040504020204" pitchFamily="49" charset="0"/>
              </a:rPr>
              <a:t>.</a:t>
            </a:r>
            <a:r>
              <a:rPr lang="en-US" sz="1200" dirty="0" err="1">
                <a:solidFill>
                  <a:prstClr val="black"/>
                </a:solidFill>
                <a:latin typeface="Lucida Console" panose="020B0609040504020204" pitchFamily="49" charset="0"/>
              </a:rPr>
              <a:t>GrantRead</a:t>
            </a:r>
            <a:r>
              <a:rPr lang="en-US" sz="1200" dirty="0">
                <a:solidFill>
                  <a:prstClr val="black"/>
                </a:solidFill>
                <a:latin typeface="Lucida Console" panose="020B0609040504020204" pitchFamily="49" charset="0"/>
              </a:rPr>
              <a:t>(</a:t>
            </a:r>
            <a:r>
              <a:rPr lang="en-US" sz="1200" dirty="0">
                <a:solidFill>
                  <a:srgbClr val="A82D00"/>
                </a:solidFill>
                <a:latin typeface="Lucida Console" panose="020B0609040504020204" pitchFamily="49" charset="0"/>
              </a:rPr>
              <a:t>$principal</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a:solidFill>
                  <a:prstClr val="black"/>
                </a:solidFill>
                <a:latin typeface="Lucida Console" panose="020B0609040504020204" pitchFamily="49" charset="0"/>
              </a:rPr>
              <a:t>)</a:t>
            </a:r>
          </a:p>
          <a:p>
            <a:r>
              <a:rPr lang="en-US" sz="1200" dirty="0">
                <a:solidFill>
                  <a:prstClr val="black"/>
                </a:solidFill>
                <a:latin typeface="Lucida Console" panose="020B0609040504020204" pitchFamily="49" charset="0"/>
              </a:rPr>
              <a:t>        }</a:t>
            </a:r>
          </a:p>
          <a:p>
            <a:r>
              <a:rPr lang="en-US" sz="1200" dirty="0">
                <a:solidFill>
                  <a:prstClr val="black"/>
                </a:solidFill>
                <a:latin typeface="Lucida Console" panose="020B0609040504020204" pitchFamily="49" charset="0"/>
              </a:rPr>
              <a:t>    }</a:t>
            </a:r>
          </a:p>
          <a:p>
            <a:r>
              <a:rPr lang="en-US" sz="1200" dirty="0">
                <a:solidFill>
                  <a:prstClr val="black"/>
                </a:solidFill>
                <a:latin typeface="Lucida Console" panose="020B0609040504020204" pitchFamily="49" charset="0"/>
              </a:rPr>
              <a:t>}</a:t>
            </a:r>
          </a:p>
          <a:p>
            <a:endParaRPr lang="en-US" sz="1200" dirty="0">
              <a:solidFill>
                <a:prstClr val="black"/>
              </a:solidFill>
              <a:latin typeface="Lucida Console" panose="020B0609040504020204" pitchFamily="49" charset="0"/>
            </a:endParaRPr>
          </a:p>
          <a:p>
            <a:r>
              <a:rPr lang="en-US" sz="1200" dirty="0">
                <a:solidFill>
                  <a:srgbClr val="00008B"/>
                </a:solidFill>
                <a:latin typeface="Lucida Console" panose="020B0609040504020204" pitchFamily="49" charset="0"/>
              </a:rPr>
              <a:t>class</a:t>
            </a:r>
            <a:r>
              <a:rPr lang="en-US" sz="1200" dirty="0">
                <a:solidFill>
                  <a:prstClr val="black"/>
                </a:solidFill>
                <a:latin typeface="Lucida Console" panose="020B0609040504020204" pitchFamily="49" charset="0"/>
              </a:rPr>
              <a:t> </a:t>
            </a:r>
            <a:r>
              <a:rPr lang="en-US" sz="1200" dirty="0" err="1">
                <a:solidFill>
                  <a:srgbClr val="006161"/>
                </a:solidFill>
                <a:latin typeface="Lucida Console" panose="020B0609040504020204" pitchFamily="49" charset="0"/>
              </a:rPr>
              <a:t>HelloConstructProps</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a:t>
            </a:r>
          </a:p>
          <a:p>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err="1">
                <a:solidFill>
                  <a:srgbClr val="006161"/>
                </a:solidFill>
                <a:latin typeface="Lucida Console" panose="020B0609040504020204" pitchFamily="49" charset="0"/>
              </a:rPr>
              <a:t>int</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BucketCount</a:t>
            </a:r>
            <a:endParaRPr lang="en-US" sz="1200" dirty="0">
              <a:solidFill>
                <a:prstClr val="black"/>
              </a:solidFill>
              <a:latin typeface="Lucida Console" panose="020B0609040504020204" pitchFamily="49" charset="0"/>
            </a:endParaRPr>
          </a:p>
          <a:p>
            <a:r>
              <a:rPr lang="en-US" sz="1200" dirty="0">
                <a:solidFill>
                  <a:prstClr val="black"/>
                </a:solidFill>
                <a:latin typeface="Lucida Console" panose="020B0609040504020204" pitchFamily="49" charset="0"/>
              </a:rPr>
              <a:t>}</a:t>
            </a:r>
          </a:p>
          <a:p>
            <a:r>
              <a:rPr lang="en-US" sz="12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11815968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Complete PSCDK Application</a:t>
            </a:r>
            <a:endParaRPr lang="en-US" dirty="0"/>
          </a:p>
        </p:txBody>
      </p:sp>
      <p:sp>
        <p:nvSpPr>
          <p:cNvPr id="3" name="Content Placeholder 2"/>
          <p:cNvSpPr>
            <a:spLocks noGrp="1"/>
          </p:cNvSpPr>
          <p:nvPr>
            <p:ph idx="1"/>
          </p:nvPr>
        </p:nvSpPr>
        <p:spPr>
          <a:xfrm>
            <a:off x="838200" y="1145894"/>
            <a:ext cx="10515600" cy="5031069"/>
          </a:xfrm>
        </p:spPr>
        <p:txBody>
          <a:bodyPr>
            <a:normAutofit/>
          </a:bodyPr>
          <a:lstStyle/>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
        <p:nvSpPr>
          <p:cNvPr id="49" name="Rectangle 48"/>
          <p:cNvSpPr/>
          <p:nvPr/>
        </p:nvSpPr>
        <p:spPr>
          <a:xfrm>
            <a:off x="1272727" y="1459574"/>
            <a:ext cx="8393102" cy="48255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p:cNvSpPr txBox="1"/>
          <p:nvPr/>
        </p:nvSpPr>
        <p:spPr>
          <a:xfrm>
            <a:off x="1648176" y="1495556"/>
            <a:ext cx="8017653" cy="4832092"/>
          </a:xfrm>
          <a:prstGeom prst="rect">
            <a:avLst/>
          </a:prstGeom>
          <a:noFill/>
        </p:spPr>
        <p:txBody>
          <a:bodyPr wrap="square" rtlCol="0">
            <a:spAutoFit/>
          </a:bodyPr>
          <a:lstStyle/>
          <a:p>
            <a:r>
              <a:rPr lang="en-US" sz="1400" dirty="0" smtClean="0">
                <a:solidFill>
                  <a:srgbClr val="A82D00"/>
                </a:solidFill>
                <a:latin typeface="Lucida Console" panose="020B0609040504020204" pitchFamily="49" charset="0"/>
              </a:rPr>
              <a:t>$</a:t>
            </a:r>
            <a:r>
              <a:rPr lang="en-US" sz="1400" dirty="0" err="1">
                <a:solidFill>
                  <a:srgbClr val="A82D00"/>
                </a:solidFill>
                <a:latin typeface="Lucida Console" panose="020B0609040504020204" pitchFamily="49" charset="0"/>
              </a:rPr>
              <a:t>appName</a:t>
            </a:r>
            <a:r>
              <a:rPr lang="en-US" sz="1400" dirty="0">
                <a:solidFill>
                  <a:prstClr val="black"/>
                </a:solidFill>
                <a:latin typeface="Lucida Console" panose="020B0609040504020204" pitchFamily="49" charset="0"/>
              </a:rPr>
              <a:t> </a:t>
            </a:r>
            <a:r>
              <a:rPr lang="en-US" sz="1400" dirty="0" smtClean="0">
                <a:solidFill>
                  <a:srgbClr val="696969"/>
                </a:solidFill>
                <a:latin typeface="Lucida Console" panose="020B0609040504020204" pitchFamily="49" charset="0"/>
              </a:rPr>
              <a:t>=</a:t>
            </a:r>
            <a:r>
              <a:rPr lang="en-US" sz="1400" dirty="0" smtClean="0">
                <a:solidFill>
                  <a:prstClr val="black"/>
                </a:solidFill>
                <a:latin typeface="Lucida Console" panose="020B0609040504020204" pitchFamily="49" charset="0"/>
              </a:rPr>
              <a:t> </a:t>
            </a:r>
            <a:r>
              <a:rPr lang="en-US" sz="1400" dirty="0" smtClean="0">
                <a:solidFill>
                  <a:srgbClr val="8B0000"/>
                </a:solidFill>
                <a:latin typeface="Lucida Console" panose="020B0609040504020204" pitchFamily="49" charset="0"/>
              </a:rPr>
              <a:t>"CDK-</a:t>
            </a:r>
            <a:r>
              <a:rPr lang="en-US" sz="1400" dirty="0" err="1" smtClean="0">
                <a:solidFill>
                  <a:srgbClr val="8B0000"/>
                </a:solidFill>
                <a:latin typeface="Lucida Console" panose="020B0609040504020204" pitchFamily="49" charset="0"/>
              </a:rPr>
              <a:t>PSConfEU</a:t>
            </a:r>
            <a:r>
              <a:rPr lang="en-US" sz="1400" dirty="0" smtClean="0">
                <a:solidFill>
                  <a:srgbClr val="8B0000"/>
                </a:solidFill>
                <a:latin typeface="Lucida Console" panose="020B0609040504020204" pitchFamily="49" charset="0"/>
              </a:rPr>
              <a:t>-App"</a:t>
            </a:r>
            <a:endParaRPr lang="en-US" sz="1400" dirty="0">
              <a:solidFill>
                <a:prstClr val="black"/>
              </a:solidFill>
              <a:latin typeface="Lucida Console" panose="020B0609040504020204" pitchFamily="49" charset="0"/>
            </a:endParaRPr>
          </a:p>
          <a:p>
            <a:endParaRPr lang="en-US" sz="1400" dirty="0">
              <a:solidFill>
                <a:prstClr val="black"/>
              </a:solidFill>
              <a:latin typeface="Lucida Console" panose="020B0609040504020204" pitchFamily="49" charset="0"/>
            </a:endParaRPr>
          </a:p>
          <a:p>
            <a:r>
              <a:rPr lang="en-US" sz="1400" dirty="0">
                <a:solidFill>
                  <a:srgbClr val="A82D00"/>
                </a:solidFill>
                <a:latin typeface="Lucida Console" panose="020B0609040504020204" pitchFamily="49" charset="0"/>
              </a:rPr>
              <a:t>$app</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0000FF"/>
                </a:solidFill>
                <a:latin typeface="Lucida Console" panose="020B0609040504020204" pitchFamily="49" charset="0"/>
              </a:rPr>
              <a:t>App</a:t>
            </a:r>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a:t>
            </a:r>
            <a:r>
              <a:rPr lang="en-US" sz="1400" dirty="0" err="1">
                <a:solidFill>
                  <a:srgbClr val="A82D00"/>
                </a:solidFill>
                <a:latin typeface="Lucida Console" panose="020B0609040504020204" pitchFamily="49" charset="0"/>
              </a:rPr>
              <a:t>appName</a:t>
            </a:r>
            <a:r>
              <a:rPr lang="en-US" sz="1400" dirty="0">
                <a:solidFill>
                  <a:prstClr val="black"/>
                </a:solidFill>
                <a:latin typeface="Lucida Console" panose="020B0609040504020204" pitchFamily="49" charset="0"/>
              </a:rPr>
              <a:t> </a:t>
            </a:r>
            <a:r>
              <a:rPr lang="en-US" sz="1400" dirty="0" smtClean="0">
                <a:solidFill>
                  <a:prstClr val="black"/>
                </a:solidFill>
                <a:latin typeface="Lucida Console" panose="020B0609040504020204" pitchFamily="49" charset="0"/>
              </a:rPr>
              <a:t>{</a:t>
            </a:r>
            <a:endParaRPr lang="en-US" sz="1400" dirty="0">
              <a:solidFill>
                <a:prstClr val="black"/>
              </a:solidFill>
              <a:latin typeface="Lucida Console" panose="020B0609040504020204" pitchFamily="49" charset="0"/>
            </a:endParaRPr>
          </a:p>
          <a:p>
            <a:r>
              <a:rPr lang="en-US" sz="1400" dirty="0">
                <a:solidFill>
                  <a:prstClr val="black"/>
                </a:solidFill>
                <a:latin typeface="Lucida Console" panose="020B0609040504020204" pitchFamily="49" charset="0"/>
              </a:rPr>
              <a:t>   </a:t>
            </a:r>
            <a:r>
              <a:rPr lang="en-US" sz="1400" dirty="0" smtClean="0">
                <a:solidFill>
                  <a:prstClr val="black"/>
                </a:solidFill>
                <a:latin typeface="Lucida Console" panose="020B0609040504020204" pitchFamily="49" charset="0"/>
              </a:rPr>
              <a:t> </a:t>
            </a:r>
            <a:r>
              <a:rPr lang="en-US" sz="1400" dirty="0" smtClean="0">
                <a:solidFill>
                  <a:srgbClr val="0000FF"/>
                </a:solidFill>
                <a:latin typeface="Lucida Console" panose="020B0609040504020204" pitchFamily="49" charset="0"/>
              </a:rPr>
              <a:t>stack</a:t>
            </a:r>
            <a:r>
              <a:rPr lang="en-US" sz="1400" dirty="0" smtClean="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a:t>
            </a:r>
            <a:r>
              <a:rPr lang="en-US" sz="1400" dirty="0">
                <a:solidFill>
                  <a:srgbClr val="A82D00"/>
                </a:solidFill>
                <a:latin typeface="Lucida Console" panose="020B0609040504020204" pitchFamily="49" charset="0"/>
              </a:rPr>
              <a:t>${</a:t>
            </a:r>
            <a:r>
              <a:rPr lang="en-US" sz="1400" dirty="0" err="1">
                <a:solidFill>
                  <a:srgbClr val="A82D00"/>
                </a:solidFill>
                <a:latin typeface="Lucida Console" panose="020B0609040504020204" pitchFamily="49" charset="0"/>
              </a:rPr>
              <a:t>appName</a:t>
            </a:r>
            <a:r>
              <a:rPr lang="en-US" sz="1400" dirty="0">
                <a:solidFill>
                  <a:srgbClr val="A82D00"/>
                </a:solidFill>
                <a:latin typeface="Lucida Console" panose="020B0609040504020204" pitchFamily="49" charset="0"/>
              </a:rPr>
              <a:t>}</a:t>
            </a:r>
            <a:r>
              <a:rPr lang="en-US" sz="1400" dirty="0">
                <a:solidFill>
                  <a:srgbClr val="8B0000"/>
                </a:solidFill>
                <a:latin typeface="Lucida Console" panose="020B0609040504020204" pitchFamily="49" charset="0"/>
              </a:rPr>
              <a:t>-Stack"</a:t>
            </a:r>
            <a:r>
              <a:rPr lang="en-US" sz="1400" dirty="0">
                <a:solidFill>
                  <a:prstClr val="black"/>
                </a:solidFill>
                <a:latin typeface="Lucida Console" panose="020B0609040504020204" pitchFamily="49" charset="0"/>
              </a:rPr>
              <a:t> </a:t>
            </a:r>
            <a:r>
              <a:rPr lang="en-US" sz="1400" dirty="0" smtClean="0">
                <a:solidFill>
                  <a:prstClr val="black"/>
                </a:solidFill>
                <a:latin typeface="Lucida Console" panose="020B0609040504020204" pitchFamily="49" charset="0"/>
              </a:rPr>
              <a:t>{</a:t>
            </a:r>
            <a:endParaRPr lang="en-US" sz="1400" dirty="0">
              <a:solidFill>
                <a:prstClr val="black"/>
              </a:solidFill>
              <a:latin typeface="Lucida Console" panose="020B0609040504020204" pitchFamily="49" charset="0"/>
            </a:endParaRPr>
          </a:p>
          <a:p>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$queue</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0000FF"/>
                </a:solidFill>
                <a:latin typeface="Lucida Console" panose="020B0609040504020204" pitchFamily="49" charset="0"/>
              </a:rPr>
              <a:t>Queue</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a:t>
            </a:r>
            <a:r>
              <a:rPr lang="en-US" sz="1400" dirty="0" err="1">
                <a:solidFill>
                  <a:srgbClr val="8B0000"/>
                </a:solidFill>
                <a:latin typeface="Lucida Console" panose="020B0609040504020204" pitchFamily="49" charset="0"/>
              </a:rPr>
              <a:t>PSConfEU</a:t>
            </a:r>
            <a:r>
              <a:rPr lang="en-US" sz="1400" dirty="0">
                <a:solidFill>
                  <a:srgbClr val="8B0000"/>
                </a:solidFill>
                <a:latin typeface="Lucida Console" panose="020B0609040504020204" pitchFamily="49" charset="0"/>
              </a:rPr>
              <a:t>-Queue"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-Properties</a:t>
            </a:r>
            <a:r>
              <a:rPr lang="en-US" sz="1400" dirty="0">
                <a:solidFill>
                  <a:prstClr val="black"/>
                </a:solidFill>
                <a:latin typeface="Lucida Console" panose="020B0609040504020204" pitchFamily="49" charset="0"/>
              </a:rPr>
              <a:t> @{ </a:t>
            </a:r>
          </a:p>
          <a:p>
            <a:r>
              <a:rPr lang="en-US" sz="1400" dirty="0">
                <a:solidFill>
                  <a:prstClr val="black"/>
                </a:solidFill>
                <a:latin typeface="Lucida Console" panose="020B0609040504020204" pitchFamily="49" charset="0"/>
              </a:rPr>
              <a:t>            </a:t>
            </a:r>
            <a:r>
              <a:rPr lang="en-US" sz="1400" dirty="0" err="1">
                <a:solidFill>
                  <a:prstClr val="black"/>
                </a:solidFill>
                <a:latin typeface="Lucida Console" panose="020B0609040504020204" pitchFamily="49" charset="0"/>
              </a:rPr>
              <a:t>VisibilityTimeoutSec</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800080"/>
                </a:solidFill>
                <a:latin typeface="Lucida Console" panose="020B0609040504020204" pitchFamily="49" charset="0"/>
              </a:rPr>
              <a:t>300</a:t>
            </a:r>
            <a:endParaRPr lang="en-US" sz="1400" dirty="0">
              <a:solidFill>
                <a:prstClr val="black"/>
              </a:solidFill>
              <a:latin typeface="Lucida Console" panose="020B0609040504020204" pitchFamily="49" charset="0"/>
            </a:endParaRPr>
          </a:p>
          <a:p>
            <a:r>
              <a:rPr lang="en-US" sz="1400" dirty="0">
                <a:solidFill>
                  <a:prstClr val="black"/>
                </a:solidFill>
                <a:latin typeface="Lucida Console" panose="020B0609040504020204" pitchFamily="49" charset="0"/>
              </a:rPr>
              <a:t>        </a:t>
            </a:r>
            <a:r>
              <a:rPr lang="en-US" sz="1400" dirty="0" smtClean="0">
                <a:solidFill>
                  <a:prstClr val="black"/>
                </a:solidFill>
                <a:latin typeface="Lucida Console" panose="020B0609040504020204" pitchFamily="49" charset="0"/>
              </a:rPr>
              <a:t>}</a:t>
            </a:r>
          </a:p>
          <a:p>
            <a:endParaRPr lang="en-US" sz="1400" dirty="0">
              <a:solidFill>
                <a:prstClr val="black"/>
              </a:solidFill>
              <a:latin typeface="Lucida Console" panose="020B0609040504020204" pitchFamily="49" charset="0"/>
            </a:endParaRPr>
          </a:p>
          <a:p>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$topic</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0000FF"/>
                </a:solidFill>
                <a:latin typeface="Lucida Console" panose="020B0609040504020204" pitchFamily="49" charset="0"/>
              </a:rPr>
              <a:t>Topic</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a:t>
            </a:r>
            <a:r>
              <a:rPr lang="en-US" sz="1400" dirty="0" err="1">
                <a:solidFill>
                  <a:srgbClr val="8B0000"/>
                </a:solidFill>
                <a:latin typeface="Lucida Console" panose="020B0609040504020204" pitchFamily="49" charset="0"/>
              </a:rPr>
              <a:t>PSConfEU</a:t>
            </a:r>
            <a:r>
              <a:rPr lang="en-US" sz="1400" dirty="0">
                <a:solidFill>
                  <a:srgbClr val="8B0000"/>
                </a:solidFill>
                <a:latin typeface="Lucida Console" panose="020B0609040504020204" pitchFamily="49" charset="0"/>
              </a:rPr>
              <a:t>-Topic"</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-Properties</a:t>
            </a:r>
            <a:r>
              <a:rPr lang="en-US" sz="1400" dirty="0">
                <a:solidFill>
                  <a:prstClr val="black"/>
                </a:solidFill>
                <a:latin typeface="Lucida Console" panose="020B0609040504020204" pitchFamily="49" charset="0"/>
              </a:rPr>
              <a:t> @{</a:t>
            </a:r>
          </a:p>
          <a:p>
            <a:r>
              <a:rPr lang="en-US" sz="1400" dirty="0">
                <a:solidFill>
                  <a:prstClr val="black"/>
                </a:solidFill>
                <a:latin typeface="Lucida Console" panose="020B0609040504020204" pitchFamily="49" charset="0"/>
              </a:rPr>
              <a:t>            </a:t>
            </a:r>
            <a:r>
              <a:rPr lang="en-US" sz="1400" dirty="0" err="1">
                <a:solidFill>
                  <a:prstClr val="black"/>
                </a:solidFill>
                <a:latin typeface="Lucida Console" panose="020B0609040504020204" pitchFamily="49" charset="0"/>
              </a:rPr>
              <a:t>DisplayName</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a:t>
            </a:r>
            <a:r>
              <a:rPr lang="en-US" sz="1400" dirty="0" err="1">
                <a:solidFill>
                  <a:srgbClr val="8B0000"/>
                </a:solidFill>
                <a:latin typeface="Lucida Console" panose="020B0609040504020204" pitchFamily="49" charset="0"/>
              </a:rPr>
              <a:t>PSConf</a:t>
            </a:r>
            <a:r>
              <a:rPr lang="en-US" sz="1400" dirty="0">
                <a:solidFill>
                  <a:srgbClr val="8B0000"/>
                </a:solidFill>
                <a:latin typeface="Lucida Console" panose="020B0609040504020204" pitchFamily="49" charset="0"/>
              </a:rPr>
              <a:t> EU Rocks!"</a:t>
            </a:r>
            <a:endParaRPr lang="en-US" sz="1400" dirty="0">
              <a:solidFill>
                <a:prstClr val="black"/>
              </a:solidFill>
              <a:latin typeface="Lucida Console" panose="020B0609040504020204" pitchFamily="49" charset="0"/>
            </a:endParaRPr>
          </a:p>
          <a:p>
            <a:r>
              <a:rPr lang="en-US" sz="1400" dirty="0">
                <a:solidFill>
                  <a:prstClr val="black"/>
                </a:solidFill>
                <a:latin typeface="Lucida Console" panose="020B0609040504020204" pitchFamily="49" charset="0"/>
              </a:rPr>
              <a:t>        }</a:t>
            </a:r>
          </a:p>
          <a:p>
            <a:endParaRPr lang="en-US" sz="1400" dirty="0">
              <a:solidFill>
                <a:prstClr val="black"/>
              </a:solidFill>
              <a:latin typeface="Lucida Console" panose="020B0609040504020204" pitchFamily="49" charset="0"/>
            </a:endParaRPr>
          </a:p>
          <a:p>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a:t>
            </a:r>
            <a:r>
              <a:rPr lang="en-US" sz="1400" dirty="0" err="1">
                <a:solidFill>
                  <a:srgbClr val="A82D00"/>
                </a:solidFill>
                <a:latin typeface="Lucida Console" panose="020B0609040504020204" pitchFamily="49" charset="0"/>
              </a:rPr>
              <a:t>topic</a:t>
            </a:r>
            <a:r>
              <a:rPr lang="en-US" sz="1400" dirty="0" err="1">
                <a:solidFill>
                  <a:srgbClr val="696969"/>
                </a:solidFill>
                <a:latin typeface="Lucida Console" panose="020B0609040504020204" pitchFamily="49" charset="0"/>
              </a:rPr>
              <a:t>.</a:t>
            </a:r>
            <a:r>
              <a:rPr lang="en-US" sz="1400" dirty="0" err="1">
                <a:solidFill>
                  <a:prstClr val="black"/>
                </a:solidFill>
                <a:latin typeface="Lucida Console" panose="020B0609040504020204" pitchFamily="49" charset="0"/>
              </a:rPr>
              <a:t>SubscribeQueue</a:t>
            </a:r>
            <a:r>
              <a:rPr lang="en-US" sz="1400" dirty="0">
                <a:solidFill>
                  <a:prstClr val="black"/>
                </a:solidFill>
                <a:latin typeface="Lucida Console" panose="020B0609040504020204" pitchFamily="49" charset="0"/>
              </a:rPr>
              <a:t>(</a:t>
            </a:r>
            <a:r>
              <a:rPr lang="en-US" sz="1400" dirty="0">
                <a:solidFill>
                  <a:srgbClr val="A82D00"/>
                </a:solidFill>
                <a:latin typeface="Lucida Console" panose="020B0609040504020204" pitchFamily="49" charset="0"/>
              </a:rPr>
              <a:t>$queue</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$null</a:t>
            </a:r>
            <a:r>
              <a:rPr lang="en-US" sz="1400" dirty="0">
                <a:solidFill>
                  <a:prstClr val="black"/>
                </a:solidFill>
                <a:latin typeface="Lucida Console" panose="020B0609040504020204" pitchFamily="49" charset="0"/>
              </a:rPr>
              <a:t>)</a:t>
            </a:r>
          </a:p>
          <a:p>
            <a:endParaRPr lang="en-US" sz="1400" dirty="0">
              <a:solidFill>
                <a:prstClr val="black"/>
              </a:solidFill>
              <a:latin typeface="Lucida Console" panose="020B0609040504020204" pitchFamily="49" charset="0"/>
            </a:endParaRPr>
          </a:p>
          <a:p>
            <a:r>
              <a:rPr lang="en-US" sz="1400" dirty="0">
                <a:solidFill>
                  <a:srgbClr val="A82D00"/>
                </a:solidFill>
                <a:latin typeface="Lucida Console" panose="020B0609040504020204" pitchFamily="49" charset="0"/>
              </a:rPr>
              <a:t> </a:t>
            </a:r>
            <a:r>
              <a:rPr lang="en-US" sz="1400" dirty="0" smtClean="0">
                <a:solidFill>
                  <a:srgbClr val="A82D00"/>
                </a:solidFill>
                <a:latin typeface="Lucida Console" panose="020B0609040504020204" pitchFamily="49" charset="0"/>
              </a:rPr>
              <a:t>       $</a:t>
            </a:r>
            <a:r>
              <a:rPr lang="en-US" sz="1400" dirty="0">
                <a:solidFill>
                  <a:srgbClr val="A82D00"/>
                </a:solidFill>
                <a:latin typeface="Lucida Console" panose="020B0609040504020204" pitchFamily="49" charset="0"/>
              </a:rPr>
              <a:t>hello</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err="1" smtClean="0">
                <a:solidFill>
                  <a:srgbClr val="0000FF"/>
                </a:solidFill>
                <a:latin typeface="Lucida Console" panose="020B0609040504020204" pitchFamily="49" charset="0"/>
              </a:rPr>
              <a:t>HelloConstruct</a:t>
            </a:r>
            <a:r>
              <a:rPr lang="en-US" sz="1400" dirty="0" smtClean="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"Buckets"</a:t>
            </a:r>
            <a:r>
              <a:rPr lang="en-US" sz="1400" dirty="0">
                <a:solidFill>
                  <a:prstClr val="black"/>
                </a:solidFill>
                <a:latin typeface="Lucida Console" panose="020B0609040504020204" pitchFamily="49" charset="0"/>
              </a:rPr>
              <a:t> @{</a:t>
            </a:r>
          </a:p>
          <a:p>
            <a:r>
              <a:rPr lang="en-US" sz="1400" dirty="0">
                <a:solidFill>
                  <a:prstClr val="black"/>
                </a:solidFill>
                <a:latin typeface="Lucida Console" panose="020B0609040504020204" pitchFamily="49" charset="0"/>
              </a:rPr>
              <a:t>            </a:t>
            </a:r>
            <a:r>
              <a:rPr lang="en-US" sz="1400" dirty="0" err="1">
                <a:solidFill>
                  <a:prstClr val="black"/>
                </a:solidFill>
                <a:latin typeface="Lucida Console" panose="020B0609040504020204" pitchFamily="49" charset="0"/>
              </a:rPr>
              <a:t>BucketCount</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800080"/>
                </a:solidFill>
                <a:latin typeface="Lucida Console" panose="020B0609040504020204" pitchFamily="49" charset="0"/>
              </a:rPr>
              <a:t>2</a:t>
            </a:r>
            <a:endParaRPr lang="en-US" sz="1400" dirty="0">
              <a:solidFill>
                <a:prstClr val="black"/>
              </a:solidFill>
              <a:latin typeface="Lucida Console" panose="020B0609040504020204" pitchFamily="49" charset="0"/>
            </a:endParaRPr>
          </a:p>
          <a:p>
            <a:r>
              <a:rPr lang="en-US" sz="1400" dirty="0">
                <a:solidFill>
                  <a:prstClr val="black"/>
                </a:solidFill>
                <a:latin typeface="Lucida Console" panose="020B0609040504020204" pitchFamily="49" charset="0"/>
              </a:rPr>
              <a:t>        }</a:t>
            </a:r>
          </a:p>
          <a:p>
            <a:endParaRPr lang="en-US" sz="1400" dirty="0">
              <a:solidFill>
                <a:prstClr val="black"/>
              </a:solidFill>
              <a:latin typeface="Lucida Console" panose="020B0609040504020204" pitchFamily="49" charset="0"/>
            </a:endParaRPr>
          </a:p>
          <a:p>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$user</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0000FF"/>
                </a:solidFill>
                <a:latin typeface="Lucida Console" panose="020B0609040504020204" pitchFamily="49" charset="0"/>
              </a:rPr>
              <a:t>User</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a:t>
            </a:r>
            <a:r>
              <a:rPr lang="en-US" sz="1400" dirty="0" err="1">
                <a:solidFill>
                  <a:srgbClr val="8B0000"/>
                </a:solidFill>
                <a:latin typeface="Lucida Console" panose="020B0609040504020204" pitchFamily="49" charset="0"/>
              </a:rPr>
              <a:t>PSConfEUser</a:t>
            </a:r>
            <a:r>
              <a:rPr lang="en-US" sz="1400" dirty="0">
                <a:solidFill>
                  <a:srgbClr val="8B0000"/>
                </a:solidFill>
                <a:latin typeface="Lucida Console" panose="020B0609040504020204" pitchFamily="49" charset="0"/>
              </a:rPr>
              <a:t>"</a:t>
            </a:r>
            <a:endParaRPr lang="en-US" sz="1400" dirty="0">
              <a:solidFill>
                <a:prstClr val="black"/>
              </a:solidFill>
              <a:latin typeface="Lucida Console" panose="020B0609040504020204" pitchFamily="49" charset="0"/>
            </a:endParaRPr>
          </a:p>
          <a:p>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a:t>
            </a:r>
            <a:r>
              <a:rPr lang="en-US" sz="1400" dirty="0" err="1">
                <a:solidFill>
                  <a:srgbClr val="A82D00"/>
                </a:solidFill>
                <a:latin typeface="Lucida Console" panose="020B0609040504020204" pitchFamily="49" charset="0"/>
              </a:rPr>
              <a:t>hello</a:t>
            </a:r>
            <a:r>
              <a:rPr lang="en-US" sz="1400" dirty="0" err="1">
                <a:solidFill>
                  <a:srgbClr val="696969"/>
                </a:solidFill>
                <a:latin typeface="Lucida Console" panose="020B0609040504020204" pitchFamily="49" charset="0"/>
              </a:rPr>
              <a:t>.</a:t>
            </a:r>
            <a:r>
              <a:rPr lang="en-US" sz="1400" dirty="0" err="1">
                <a:solidFill>
                  <a:prstClr val="black"/>
                </a:solidFill>
                <a:latin typeface="Lucida Console" panose="020B0609040504020204" pitchFamily="49" charset="0"/>
              </a:rPr>
              <a:t>GrantRead</a:t>
            </a:r>
            <a:r>
              <a:rPr lang="en-US" sz="1400" dirty="0">
                <a:solidFill>
                  <a:prstClr val="black"/>
                </a:solidFill>
                <a:latin typeface="Lucida Console" panose="020B0609040504020204" pitchFamily="49" charset="0"/>
              </a:rPr>
              <a:t>(</a:t>
            </a:r>
            <a:r>
              <a:rPr lang="en-US" sz="1400" dirty="0">
                <a:solidFill>
                  <a:srgbClr val="A82D00"/>
                </a:solidFill>
                <a:latin typeface="Lucida Console" panose="020B0609040504020204" pitchFamily="49" charset="0"/>
              </a:rPr>
              <a:t>$user</a:t>
            </a:r>
            <a:r>
              <a:rPr lang="en-US" sz="1400" dirty="0">
                <a:solidFill>
                  <a:prstClr val="black"/>
                </a:solidFill>
                <a:latin typeface="Lucida Console" panose="020B0609040504020204" pitchFamily="49" charset="0"/>
              </a:rPr>
              <a:t>)</a:t>
            </a:r>
          </a:p>
          <a:p>
            <a:r>
              <a:rPr lang="en-US" sz="1400" dirty="0">
                <a:solidFill>
                  <a:prstClr val="black"/>
                </a:solidFill>
                <a:latin typeface="Lucida Console" panose="020B0609040504020204" pitchFamily="49" charset="0"/>
              </a:rPr>
              <a:t>    }</a:t>
            </a:r>
          </a:p>
          <a:p>
            <a:r>
              <a:rPr lang="en-US" sz="1400" dirty="0" smtClean="0">
                <a:solidFill>
                  <a:prstClr val="black"/>
                </a:solidFill>
                <a:latin typeface="Lucida Console" panose="020B0609040504020204" pitchFamily="49" charset="0"/>
              </a:rPr>
              <a:t>}</a:t>
            </a:r>
            <a:endParaRPr lang="en-US" sz="1400"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6896069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the covers back…</a:t>
            </a:r>
            <a:endParaRPr lang="en-US" dirty="0"/>
          </a:p>
        </p:txBody>
      </p:sp>
      <p:sp>
        <p:nvSpPr>
          <p:cNvPr id="3" name="Content Placeholder 2"/>
          <p:cNvSpPr>
            <a:spLocks noGrp="1"/>
          </p:cNvSpPr>
          <p:nvPr>
            <p:ph idx="1"/>
          </p:nvPr>
        </p:nvSpPr>
        <p:spPr/>
        <p:txBody>
          <a:bodyPr>
            <a:normAutofit fontScale="70000" lnSpcReduction="20000"/>
          </a:bodyPr>
          <a:lstStyle/>
          <a:p>
            <a:pPr marL="457200" indent="-457200">
              <a:buFont typeface="Arial" panose="020B0604020202020204" pitchFamily="34" charset="0"/>
              <a:buChar char="•"/>
            </a:pPr>
            <a:r>
              <a:rPr lang="en-US" dirty="0" smtClean="0"/>
              <a:t>CDK is multilayer and uses code generation across layers</a:t>
            </a:r>
          </a:p>
          <a:p>
            <a:pPr marL="914400" lvl="1" indent="-457200">
              <a:buFont typeface="Arial" panose="020B0604020202020204" pitchFamily="34" charset="0"/>
              <a:buChar char="•"/>
            </a:pPr>
            <a:r>
              <a:rPr lang="en-US" dirty="0" smtClean="0"/>
              <a:t>JSII constructs -&gt; .NET bindings -&gt; PowerShell bindings</a:t>
            </a:r>
          </a:p>
          <a:p>
            <a:pPr marL="457200" indent="-457200">
              <a:buFont typeface="Arial" panose="020B0604020202020204" pitchFamily="34" charset="0"/>
              <a:buChar char="•"/>
            </a:pPr>
            <a:r>
              <a:rPr lang="en-US" dirty="0" smtClean="0"/>
              <a:t>CDK Construct constructors are triples (</a:t>
            </a:r>
            <a:r>
              <a:rPr lang="en-US" dirty="0" err="1" smtClean="0"/>
              <a:t>parent,name,properties</a:t>
            </a:r>
            <a:r>
              <a:rPr lang="en-US" dirty="0" smtClean="0"/>
              <a:t>)</a:t>
            </a:r>
          </a:p>
          <a:p>
            <a:pPr marL="457200" indent="-457200">
              <a:buFont typeface="Arial" panose="020B0604020202020204" pitchFamily="34" charset="0"/>
              <a:buChar char="•"/>
            </a:pPr>
            <a:r>
              <a:rPr lang="en-US" dirty="0" smtClean="0"/>
              <a:t>The existing DSL makes parent-binding transparent by managing the stack of containers</a:t>
            </a:r>
          </a:p>
          <a:p>
            <a:pPr marL="914400" lvl="1" indent="-457200">
              <a:buFont typeface="Arial" panose="020B0604020202020204" pitchFamily="34" charset="0"/>
              <a:buChar char="•"/>
            </a:pPr>
            <a:r>
              <a:rPr lang="en-US" dirty="0" smtClean="0"/>
              <a:t>Wraps the CDK constructors in a function so you can say</a:t>
            </a:r>
          </a:p>
          <a:p>
            <a:pPr lvl="2"/>
            <a:r>
              <a:rPr lang="en-US" sz="2100" dirty="0">
                <a:latin typeface="Lucida Console" panose="020B0609040504020204" pitchFamily="49" charset="0"/>
              </a:rPr>
              <a:t> </a:t>
            </a:r>
            <a:r>
              <a:rPr lang="en-US" sz="2100" dirty="0" smtClean="0">
                <a:solidFill>
                  <a:srgbClr val="A82D00"/>
                </a:solidFill>
                <a:latin typeface="Lucida Console" panose="020B0609040504020204" pitchFamily="49" charset="0"/>
              </a:rPr>
              <a:t>$</a:t>
            </a:r>
            <a:r>
              <a:rPr lang="en-US" sz="2100" dirty="0" err="1">
                <a:solidFill>
                  <a:srgbClr val="A82D00"/>
                </a:solidFill>
                <a:latin typeface="Lucida Console" panose="020B0609040504020204" pitchFamily="49" charset="0"/>
              </a:rPr>
              <a:t>vpc</a:t>
            </a:r>
            <a:r>
              <a:rPr lang="en-US" sz="2100" dirty="0">
                <a:solidFill>
                  <a:prstClr val="black"/>
                </a:solidFill>
                <a:latin typeface="Lucida Console" panose="020B0609040504020204" pitchFamily="49" charset="0"/>
              </a:rPr>
              <a:t> </a:t>
            </a:r>
            <a:r>
              <a:rPr lang="en-US" sz="2100" dirty="0">
                <a:solidFill>
                  <a:srgbClr val="696969"/>
                </a:solidFill>
                <a:latin typeface="Lucida Console" panose="020B0609040504020204" pitchFamily="49" charset="0"/>
              </a:rPr>
              <a:t>=</a:t>
            </a:r>
            <a:r>
              <a:rPr lang="en-US" sz="2100" dirty="0">
                <a:solidFill>
                  <a:prstClr val="black"/>
                </a:solidFill>
                <a:latin typeface="Lucida Console" panose="020B0609040504020204" pitchFamily="49" charset="0"/>
              </a:rPr>
              <a:t> </a:t>
            </a:r>
            <a:r>
              <a:rPr lang="en-US" sz="2100" dirty="0" err="1">
                <a:solidFill>
                  <a:srgbClr val="0000FF"/>
                </a:solidFill>
                <a:latin typeface="Lucida Console" panose="020B0609040504020204" pitchFamily="49" charset="0"/>
              </a:rPr>
              <a:t>VpcNetwork</a:t>
            </a:r>
            <a:r>
              <a:rPr lang="en-US" sz="2100" dirty="0">
                <a:solidFill>
                  <a:prstClr val="black"/>
                </a:solidFill>
                <a:latin typeface="Lucida Console" panose="020B0609040504020204" pitchFamily="49" charset="0"/>
              </a:rPr>
              <a:t> </a:t>
            </a:r>
            <a:r>
              <a:rPr lang="en-US" sz="2100" dirty="0" err="1">
                <a:solidFill>
                  <a:srgbClr val="8A2BE2"/>
                </a:solidFill>
                <a:latin typeface="Lucida Console" panose="020B0609040504020204" pitchFamily="49" charset="0"/>
              </a:rPr>
              <a:t>myVpcNetwork</a:t>
            </a:r>
            <a:r>
              <a:rPr lang="en-US" sz="2100" dirty="0">
                <a:solidFill>
                  <a:prstClr val="black"/>
                </a:solidFill>
                <a:latin typeface="Lucida Console" panose="020B0609040504020204" pitchFamily="49" charset="0"/>
              </a:rPr>
              <a:t> </a:t>
            </a:r>
            <a:r>
              <a:rPr lang="en-US" sz="2100" dirty="0">
                <a:solidFill>
                  <a:srgbClr val="000080"/>
                </a:solidFill>
                <a:latin typeface="Lucida Console" panose="020B0609040504020204" pitchFamily="49" charset="0"/>
              </a:rPr>
              <a:t>-Properties</a:t>
            </a:r>
            <a:r>
              <a:rPr lang="en-US" sz="2100" dirty="0">
                <a:solidFill>
                  <a:prstClr val="black"/>
                </a:solidFill>
                <a:latin typeface="Lucida Console" panose="020B0609040504020204" pitchFamily="49" charset="0"/>
              </a:rPr>
              <a:t> @{</a:t>
            </a:r>
          </a:p>
          <a:p>
            <a:pPr lvl="2"/>
            <a:r>
              <a:rPr lang="en-US" sz="2100" dirty="0">
                <a:solidFill>
                  <a:prstClr val="black"/>
                </a:solidFill>
                <a:latin typeface="Lucida Console" panose="020B0609040504020204" pitchFamily="49" charset="0"/>
              </a:rPr>
              <a:t>            </a:t>
            </a:r>
            <a:r>
              <a:rPr lang="en-US" sz="2100" dirty="0" err="1">
                <a:solidFill>
                  <a:prstClr val="black"/>
                </a:solidFill>
                <a:latin typeface="Lucida Console" panose="020B0609040504020204" pitchFamily="49" charset="0"/>
              </a:rPr>
              <a:t>Cidr</a:t>
            </a:r>
            <a:r>
              <a:rPr lang="en-US" sz="2100" dirty="0">
                <a:solidFill>
                  <a:prstClr val="black"/>
                </a:solidFill>
                <a:latin typeface="Lucida Console" panose="020B0609040504020204" pitchFamily="49" charset="0"/>
              </a:rPr>
              <a:t> </a:t>
            </a:r>
            <a:r>
              <a:rPr lang="en-US" sz="2100" dirty="0">
                <a:solidFill>
                  <a:srgbClr val="696969"/>
                </a:solidFill>
                <a:latin typeface="Lucida Console" panose="020B0609040504020204" pitchFamily="49" charset="0"/>
              </a:rPr>
              <a:t>=</a:t>
            </a:r>
            <a:r>
              <a:rPr lang="en-US" sz="2100" dirty="0">
                <a:solidFill>
                  <a:prstClr val="black"/>
                </a:solidFill>
                <a:latin typeface="Lucida Console" panose="020B0609040504020204" pitchFamily="49" charset="0"/>
              </a:rPr>
              <a:t> </a:t>
            </a:r>
            <a:r>
              <a:rPr lang="en-US" sz="2100" dirty="0">
                <a:solidFill>
                  <a:srgbClr val="8B0000"/>
                </a:solidFill>
                <a:latin typeface="Lucida Console" panose="020B0609040504020204" pitchFamily="49" charset="0"/>
              </a:rPr>
              <a:t>"10.0.0.0/16"</a:t>
            </a:r>
            <a:endParaRPr lang="en-US" sz="2100" dirty="0">
              <a:solidFill>
                <a:prstClr val="black"/>
              </a:solidFill>
              <a:latin typeface="Lucida Console" panose="020B0609040504020204" pitchFamily="49" charset="0"/>
            </a:endParaRPr>
          </a:p>
          <a:p>
            <a:pPr lvl="2"/>
            <a:r>
              <a:rPr lang="en-US" sz="2100" dirty="0">
                <a:solidFill>
                  <a:prstClr val="black"/>
                </a:solidFill>
                <a:latin typeface="Lucida Console" panose="020B0609040504020204" pitchFamily="49" charset="0"/>
              </a:rPr>
              <a:t>            </a:t>
            </a:r>
            <a:r>
              <a:rPr lang="en-US" sz="2100" dirty="0" err="1">
                <a:solidFill>
                  <a:prstClr val="black"/>
                </a:solidFill>
                <a:latin typeface="Lucida Console" panose="020B0609040504020204" pitchFamily="49" charset="0"/>
              </a:rPr>
              <a:t>NatGateways</a:t>
            </a:r>
            <a:r>
              <a:rPr lang="en-US" sz="2100" dirty="0">
                <a:solidFill>
                  <a:prstClr val="black"/>
                </a:solidFill>
                <a:latin typeface="Lucida Console" panose="020B0609040504020204" pitchFamily="49" charset="0"/>
              </a:rPr>
              <a:t> </a:t>
            </a:r>
            <a:r>
              <a:rPr lang="en-US" sz="2100" dirty="0">
                <a:solidFill>
                  <a:srgbClr val="696969"/>
                </a:solidFill>
                <a:latin typeface="Lucida Console" panose="020B0609040504020204" pitchFamily="49" charset="0"/>
              </a:rPr>
              <a:t>=</a:t>
            </a:r>
            <a:r>
              <a:rPr lang="en-US" sz="2100" dirty="0">
                <a:solidFill>
                  <a:prstClr val="black"/>
                </a:solidFill>
                <a:latin typeface="Lucida Console" panose="020B0609040504020204" pitchFamily="49" charset="0"/>
              </a:rPr>
              <a:t> </a:t>
            </a:r>
            <a:r>
              <a:rPr lang="en-US" sz="2100" dirty="0">
                <a:solidFill>
                  <a:srgbClr val="800080"/>
                </a:solidFill>
                <a:latin typeface="Lucida Console" panose="020B0609040504020204" pitchFamily="49" charset="0"/>
              </a:rPr>
              <a:t>1</a:t>
            </a:r>
            <a:endParaRPr lang="en-US" sz="2100" dirty="0">
              <a:solidFill>
                <a:prstClr val="black"/>
              </a:solidFill>
              <a:latin typeface="Lucida Console" panose="020B0609040504020204" pitchFamily="49" charset="0"/>
            </a:endParaRPr>
          </a:p>
          <a:p>
            <a:pPr lvl="2"/>
            <a:r>
              <a:rPr lang="en-US" sz="2100" dirty="0">
                <a:solidFill>
                  <a:prstClr val="black"/>
                </a:solidFill>
                <a:latin typeface="Lucida Console" panose="020B0609040504020204" pitchFamily="49" charset="0"/>
              </a:rPr>
              <a:t>        </a:t>
            </a:r>
            <a:r>
              <a:rPr lang="en-US" sz="2100" dirty="0" smtClean="0">
                <a:solidFill>
                  <a:prstClr val="black"/>
                </a:solidFill>
                <a:latin typeface="Lucida Console" panose="020B0609040504020204" pitchFamily="49" charset="0"/>
              </a:rPr>
              <a:t>}</a:t>
            </a:r>
            <a:endParaRPr lang="en-US" sz="2100" dirty="0" smtClean="0"/>
          </a:p>
          <a:p>
            <a:pPr marL="457200" indent="-457200">
              <a:buFont typeface="Arial" panose="020B0604020202020204" pitchFamily="34" charset="0"/>
              <a:buChar char="•"/>
            </a:pPr>
            <a:r>
              <a:rPr lang="en-US" dirty="0" smtClean="0"/>
              <a:t>Instead of</a:t>
            </a:r>
          </a:p>
          <a:p>
            <a:pPr lvl="2"/>
            <a:r>
              <a:rPr lang="en-US" sz="1900" dirty="0">
                <a:latin typeface="Lucida Console" panose="020B0609040504020204" pitchFamily="49" charset="0"/>
              </a:rPr>
              <a:t> </a:t>
            </a:r>
            <a:r>
              <a:rPr lang="en-US" sz="1900" dirty="0">
                <a:solidFill>
                  <a:srgbClr val="A82D00"/>
                </a:solidFill>
                <a:latin typeface="Lucida Console" panose="020B0609040504020204" pitchFamily="49" charset="0"/>
              </a:rPr>
              <a:t>$</a:t>
            </a:r>
            <a:r>
              <a:rPr lang="en-US" sz="1900" dirty="0" err="1">
                <a:solidFill>
                  <a:srgbClr val="A82D00"/>
                </a:solidFill>
                <a:latin typeface="Lucida Console" panose="020B0609040504020204" pitchFamily="49" charset="0"/>
              </a:rPr>
              <a:t>vpc</a:t>
            </a:r>
            <a:r>
              <a:rPr lang="en-US" sz="1900" dirty="0">
                <a:solidFill>
                  <a:prstClr val="black"/>
                </a:solidFill>
                <a:latin typeface="Lucida Console" panose="020B0609040504020204" pitchFamily="49" charset="0"/>
              </a:rPr>
              <a:t> </a:t>
            </a:r>
            <a:r>
              <a:rPr lang="en-US" sz="1900" dirty="0">
                <a:solidFill>
                  <a:srgbClr val="696969"/>
                </a:solidFill>
                <a:latin typeface="Lucida Console" panose="020B0609040504020204" pitchFamily="49" charset="0"/>
              </a:rPr>
              <a:t>=</a:t>
            </a:r>
            <a:r>
              <a:rPr lang="en-US" sz="1900" dirty="0">
                <a:solidFill>
                  <a:prstClr val="black"/>
                </a:solidFill>
                <a:latin typeface="Lucida Console" panose="020B0609040504020204" pitchFamily="49" charset="0"/>
              </a:rPr>
              <a:t> </a:t>
            </a:r>
            <a:r>
              <a:rPr lang="en-US" sz="1900" dirty="0">
                <a:solidFill>
                  <a:srgbClr val="696969"/>
                </a:solidFill>
                <a:latin typeface="Lucida Console" panose="020B0609040504020204" pitchFamily="49" charset="0"/>
              </a:rPr>
              <a:t>[</a:t>
            </a:r>
            <a:r>
              <a:rPr lang="en-US" sz="1900" dirty="0">
                <a:solidFill>
                  <a:srgbClr val="006161"/>
                </a:solidFill>
                <a:latin typeface="Lucida Console" panose="020B0609040504020204" pitchFamily="49" charset="0"/>
              </a:rPr>
              <a:t>Amazon.CDK.AWS.EC2.VpcNetwork</a:t>
            </a:r>
            <a:r>
              <a:rPr lang="en-US" sz="1900" dirty="0">
                <a:solidFill>
                  <a:srgbClr val="696969"/>
                </a:solidFill>
                <a:latin typeface="Lucida Console" panose="020B0609040504020204" pitchFamily="49" charset="0"/>
              </a:rPr>
              <a:t>]::</a:t>
            </a:r>
            <a:r>
              <a:rPr lang="en-US" sz="1900" dirty="0">
                <a:solidFill>
                  <a:prstClr val="black"/>
                </a:solidFill>
                <a:latin typeface="Lucida Console" panose="020B0609040504020204" pitchFamily="49" charset="0"/>
              </a:rPr>
              <a:t>new(</a:t>
            </a:r>
            <a:r>
              <a:rPr lang="en-US" sz="1900" dirty="0">
                <a:solidFill>
                  <a:srgbClr val="A82D00"/>
                </a:solidFill>
                <a:latin typeface="Lucida Console" panose="020B0609040504020204" pitchFamily="49" charset="0"/>
              </a:rPr>
              <a:t>$parent</a:t>
            </a:r>
            <a:r>
              <a:rPr lang="en-US" sz="1900" dirty="0">
                <a:solidFill>
                  <a:srgbClr val="696969"/>
                </a:solidFill>
                <a:latin typeface="Lucida Console" panose="020B0609040504020204" pitchFamily="49" charset="0"/>
              </a:rPr>
              <a:t>,</a:t>
            </a:r>
            <a:r>
              <a:rPr lang="en-US" sz="1900" dirty="0">
                <a:solidFill>
                  <a:prstClr val="black"/>
                </a:solidFill>
                <a:latin typeface="Lucida Console" panose="020B0609040504020204" pitchFamily="49" charset="0"/>
              </a:rPr>
              <a:t> </a:t>
            </a:r>
            <a:r>
              <a:rPr lang="en-US" sz="1900" dirty="0">
                <a:solidFill>
                  <a:srgbClr val="8B0000"/>
                </a:solidFill>
                <a:latin typeface="Lucida Console" panose="020B0609040504020204" pitchFamily="49" charset="0"/>
              </a:rPr>
              <a:t>"</a:t>
            </a:r>
            <a:r>
              <a:rPr lang="en-US" sz="1900" dirty="0" err="1">
                <a:solidFill>
                  <a:srgbClr val="8B0000"/>
                </a:solidFill>
                <a:latin typeface="Lucida Console" panose="020B0609040504020204" pitchFamily="49" charset="0"/>
              </a:rPr>
              <a:t>myVpcNetwork</a:t>
            </a:r>
            <a:r>
              <a:rPr lang="en-US" sz="1900" dirty="0">
                <a:solidFill>
                  <a:srgbClr val="8B0000"/>
                </a:solidFill>
                <a:latin typeface="Lucida Console" panose="020B0609040504020204" pitchFamily="49" charset="0"/>
              </a:rPr>
              <a:t>"</a:t>
            </a:r>
            <a:r>
              <a:rPr lang="en-US" sz="1900" dirty="0">
                <a:solidFill>
                  <a:srgbClr val="696969"/>
                </a:solidFill>
                <a:latin typeface="Lucida Console" panose="020B0609040504020204" pitchFamily="49" charset="0"/>
              </a:rPr>
              <a:t>,</a:t>
            </a:r>
            <a:endParaRPr lang="en-US" sz="1900" dirty="0">
              <a:solidFill>
                <a:prstClr val="black"/>
              </a:solidFill>
              <a:latin typeface="Lucida Console" panose="020B0609040504020204" pitchFamily="49" charset="0"/>
            </a:endParaRPr>
          </a:p>
          <a:p>
            <a:pPr lvl="2"/>
            <a:r>
              <a:rPr lang="en-US" sz="1900" dirty="0">
                <a:solidFill>
                  <a:prstClr val="black"/>
                </a:solidFill>
                <a:latin typeface="Lucida Console" panose="020B0609040504020204" pitchFamily="49" charset="0"/>
              </a:rPr>
              <a:t>                </a:t>
            </a:r>
            <a:r>
              <a:rPr lang="en-US" sz="1900" dirty="0">
                <a:solidFill>
                  <a:srgbClr val="696969"/>
                </a:solidFill>
                <a:latin typeface="Lucida Console" panose="020B0609040504020204" pitchFamily="49" charset="0"/>
              </a:rPr>
              <a:t>[</a:t>
            </a:r>
            <a:r>
              <a:rPr lang="en-US" sz="1900" dirty="0" smtClean="0">
                <a:solidFill>
                  <a:srgbClr val="006161"/>
                </a:solidFill>
                <a:latin typeface="Lucida Console" panose="020B0609040504020204" pitchFamily="49" charset="0"/>
              </a:rPr>
              <a:t>Amazon.CDK.AWS.EC2.VpcNetworkProps</a:t>
            </a:r>
            <a:r>
              <a:rPr lang="en-US" sz="1900" dirty="0">
                <a:solidFill>
                  <a:srgbClr val="696969"/>
                </a:solidFill>
                <a:latin typeface="Lucida Console" panose="020B0609040504020204" pitchFamily="49" charset="0"/>
              </a:rPr>
              <a:t>]</a:t>
            </a:r>
            <a:r>
              <a:rPr lang="en-US" sz="1900" dirty="0">
                <a:solidFill>
                  <a:prstClr val="black"/>
                </a:solidFill>
                <a:latin typeface="Lucida Console" panose="020B0609040504020204" pitchFamily="49" charset="0"/>
              </a:rPr>
              <a:t> @{</a:t>
            </a:r>
          </a:p>
          <a:p>
            <a:pPr lvl="2"/>
            <a:r>
              <a:rPr lang="en-US" sz="1900" dirty="0">
                <a:solidFill>
                  <a:prstClr val="black"/>
                </a:solidFill>
                <a:latin typeface="Lucida Console" panose="020B0609040504020204" pitchFamily="49" charset="0"/>
              </a:rPr>
              <a:t>                    </a:t>
            </a:r>
            <a:r>
              <a:rPr lang="en-US" sz="1900" dirty="0" err="1">
                <a:solidFill>
                  <a:prstClr val="black"/>
                </a:solidFill>
                <a:latin typeface="Lucida Console" panose="020B0609040504020204" pitchFamily="49" charset="0"/>
              </a:rPr>
              <a:t>Cidr</a:t>
            </a:r>
            <a:r>
              <a:rPr lang="en-US" sz="1900" dirty="0">
                <a:solidFill>
                  <a:prstClr val="black"/>
                </a:solidFill>
                <a:latin typeface="Lucida Console" panose="020B0609040504020204" pitchFamily="49" charset="0"/>
              </a:rPr>
              <a:t> </a:t>
            </a:r>
            <a:r>
              <a:rPr lang="en-US" sz="1900" dirty="0">
                <a:solidFill>
                  <a:srgbClr val="696969"/>
                </a:solidFill>
                <a:latin typeface="Lucida Console" panose="020B0609040504020204" pitchFamily="49" charset="0"/>
              </a:rPr>
              <a:t>=</a:t>
            </a:r>
            <a:r>
              <a:rPr lang="en-US" sz="1900" dirty="0">
                <a:solidFill>
                  <a:prstClr val="black"/>
                </a:solidFill>
                <a:latin typeface="Lucida Console" panose="020B0609040504020204" pitchFamily="49" charset="0"/>
              </a:rPr>
              <a:t> </a:t>
            </a:r>
            <a:r>
              <a:rPr lang="en-US" sz="1900" dirty="0">
                <a:solidFill>
                  <a:srgbClr val="8B0000"/>
                </a:solidFill>
                <a:latin typeface="Lucida Console" panose="020B0609040504020204" pitchFamily="49" charset="0"/>
              </a:rPr>
              <a:t>"10.0.0.0/16"</a:t>
            </a:r>
            <a:endParaRPr lang="en-US" sz="1900" dirty="0">
              <a:solidFill>
                <a:prstClr val="black"/>
              </a:solidFill>
              <a:latin typeface="Lucida Console" panose="020B0609040504020204" pitchFamily="49" charset="0"/>
            </a:endParaRPr>
          </a:p>
          <a:p>
            <a:pPr lvl="2"/>
            <a:r>
              <a:rPr lang="en-US" sz="1900" dirty="0">
                <a:solidFill>
                  <a:prstClr val="black"/>
                </a:solidFill>
                <a:latin typeface="Lucida Console" panose="020B0609040504020204" pitchFamily="49" charset="0"/>
              </a:rPr>
              <a:t>                    </a:t>
            </a:r>
            <a:r>
              <a:rPr lang="en-US" sz="1900" dirty="0" err="1">
                <a:solidFill>
                  <a:prstClr val="black"/>
                </a:solidFill>
                <a:latin typeface="Lucida Console" panose="020B0609040504020204" pitchFamily="49" charset="0"/>
              </a:rPr>
              <a:t>NatGateways</a:t>
            </a:r>
            <a:r>
              <a:rPr lang="en-US" sz="1900" dirty="0">
                <a:solidFill>
                  <a:prstClr val="black"/>
                </a:solidFill>
                <a:latin typeface="Lucida Console" panose="020B0609040504020204" pitchFamily="49" charset="0"/>
              </a:rPr>
              <a:t> </a:t>
            </a:r>
            <a:r>
              <a:rPr lang="en-US" sz="1900" dirty="0">
                <a:solidFill>
                  <a:srgbClr val="696969"/>
                </a:solidFill>
                <a:latin typeface="Lucida Console" panose="020B0609040504020204" pitchFamily="49" charset="0"/>
              </a:rPr>
              <a:t>=</a:t>
            </a:r>
            <a:r>
              <a:rPr lang="en-US" sz="1900" dirty="0">
                <a:solidFill>
                  <a:prstClr val="black"/>
                </a:solidFill>
                <a:latin typeface="Lucida Console" panose="020B0609040504020204" pitchFamily="49" charset="0"/>
              </a:rPr>
              <a:t> </a:t>
            </a:r>
            <a:r>
              <a:rPr lang="en-US" sz="1900" dirty="0">
                <a:solidFill>
                  <a:srgbClr val="800080"/>
                </a:solidFill>
                <a:latin typeface="Lucida Console" panose="020B0609040504020204" pitchFamily="49" charset="0"/>
              </a:rPr>
              <a:t>1</a:t>
            </a:r>
            <a:endParaRPr lang="en-US" sz="1900" dirty="0">
              <a:solidFill>
                <a:prstClr val="black"/>
              </a:solidFill>
              <a:latin typeface="Lucida Console" panose="020B0609040504020204" pitchFamily="49" charset="0"/>
            </a:endParaRPr>
          </a:p>
          <a:p>
            <a:pPr lvl="2"/>
            <a:r>
              <a:rPr lang="en-US" sz="1900" dirty="0">
                <a:solidFill>
                  <a:prstClr val="black"/>
                </a:solidFill>
                <a:latin typeface="Lucida Console" panose="020B0609040504020204" pitchFamily="49" charset="0"/>
              </a:rPr>
              <a:t>                }</a:t>
            </a:r>
          </a:p>
          <a:p>
            <a:pPr lvl="2"/>
            <a:r>
              <a:rPr lang="en-US" sz="1900" dirty="0">
                <a:solidFill>
                  <a:prstClr val="black"/>
                </a:solidFill>
                <a:latin typeface="Lucida Console" panose="020B0609040504020204" pitchFamily="49" charset="0"/>
              </a:rPr>
              <a:t>            )</a:t>
            </a:r>
          </a:p>
          <a:p>
            <a:pPr lvl="2"/>
            <a:r>
              <a:rPr lang="en-US" sz="1900" dirty="0">
                <a:solidFill>
                  <a:prstClr val="black"/>
                </a:solidFill>
                <a:latin typeface="Lucida Console" panose="020B0609040504020204" pitchFamily="49" charset="0"/>
              </a:rPr>
              <a:t>        } </a:t>
            </a:r>
            <a:endParaRPr lang="en-US" sz="1900"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Tree>
    <p:extLst>
      <p:ext uri="{BB962C8B-B14F-4D97-AF65-F5344CB8AC3E}">
        <p14:creationId xmlns:p14="http://schemas.microsoft.com/office/powerpoint/2010/main" val="2159197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smtClean="0"/>
              <a:t>Amazon is introducing a new way to do cloud configuration through “Infrastructure as Code”.</a:t>
            </a:r>
          </a:p>
          <a:p>
            <a:pPr lvl="1"/>
            <a:r>
              <a:rPr lang="en-US" dirty="0" smtClean="0"/>
              <a:t>AWS CDK now in developer preview</a:t>
            </a:r>
          </a:p>
          <a:p>
            <a:pPr lvl="1"/>
            <a:r>
              <a:rPr lang="en-US" u="sng" dirty="0">
                <a:solidFill>
                  <a:srgbClr val="FF9900"/>
                </a:solidFill>
                <a:hlinkClick r:id="rId3"/>
              </a:rPr>
              <a:t>https://cdkworkshop.com</a:t>
            </a:r>
            <a:endParaRPr lang="en-US" u="sng" dirty="0">
              <a:solidFill>
                <a:srgbClr val="FF9900"/>
              </a:solidFill>
            </a:endParaRPr>
          </a:p>
          <a:p>
            <a:pPr lvl="1"/>
            <a:r>
              <a:rPr lang="en-US" u="sng" dirty="0">
                <a:solidFill>
                  <a:srgbClr val="FF9900"/>
                </a:solidFill>
                <a:hlinkClick r:id="rId4"/>
              </a:rPr>
              <a:t>https://</a:t>
            </a:r>
            <a:r>
              <a:rPr lang="en-US" u="sng" dirty="0" smtClean="0">
                <a:solidFill>
                  <a:srgbClr val="FF9900"/>
                </a:solidFill>
                <a:hlinkClick r:id="rId4"/>
              </a:rPr>
              <a:t>github.com/awslabs/aws-cdk</a:t>
            </a:r>
            <a:endParaRPr lang="en-US" u="sng" dirty="0" smtClean="0">
              <a:solidFill>
                <a:srgbClr val="FF9900"/>
              </a:solidFill>
            </a:endParaRPr>
          </a:p>
          <a:p>
            <a:pPr lvl="1"/>
            <a:r>
              <a:rPr lang="en-US" u="sng" dirty="0">
                <a:solidFill>
                  <a:srgbClr val="FF9900"/>
                </a:solidFill>
                <a:hlinkClick r:id="rId5"/>
              </a:rPr>
              <a:t>https://</a:t>
            </a:r>
            <a:r>
              <a:rPr lang="en-US" u="sng" dirty="0" smtClean="0">
                <a:solidFill>
                  <a:srgbClr val="FF9900"/>
                </a:solidFill>
                <a:hlinkClick r:id="rId5"/>
              </a:rPr>
              <a:t>docs.aws.amazon.com/cdk/latest/guide/what-is.html</a:t>
            </a:r>
            <a:endParaRPr lang="en-US" u="sng" dirty="0" smtClean="0">
              <a:solidFill>
                <a:srgbClr val="FF9900"/>
              </a:solidFill>
            </a:endParaRPr>
          </a:p>
          <a:p>
            <a:pPr lvl="1"/>
            <a:endParaRPr lang="en-US" dirty="0"/>
          </a:p>
          <a:p>
            <a:r>
              <a:rPr lang="en-US" dirty="0" smtClean="0"/>
              <a:t>PSCDK allows the use of CDK in PowerShell</a:t>
            </a:r>
          </a:p>
          <a:p>
            <a:pPr lvl="1"/>
            <a:r>
              <a:rPr lang="en-US" dirty="0" smtClean="0"/>
              <a:t>Preserving existing PowerShell idiom</a:t>
            </a:r>
            <a:r>
              <a:rPr lang="en-US" dirty="0" smtClean="0"/>
              <a:t>.</a:t>
            </a:r>
          </a:p>
          <a:p>
            <a:pPr lvl="1"/>
            <a:r>
              <a:rPr lang="en-US" dirty="0" smtClean="0"/>
              <a:t>Still in the </a:t>
            </a:r>
            <a:r>
              <a:rPr lang="en-US" smtClean="0"/>
              <a:t>Prototype Phase (so not code yet…)</a:t>
            </a:r>
            <a:endParaRPr lang="en-US" dirty="0" smtClean="0"/>
          </a:p>
          <a:p>
            <a:pPr lvl="1"/>
            <a:endParaRPr lang="en-US" dirty="0"/>
          </a:p>
          <a:p>
            <a:endParaRPr lang="en-US" dirty="0"/>
          </a:p>
          <a:p>
            <a:endParaRPr lang="en-US" dirty="0"/>
          </a:p>
          <a:p>
            <a:endParaRPr lang="en-US" dirty="0"/>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smtClean="0"/>
              <a:t>@BrucePayette @KhansenHansen</a:t>
            </a:r>
            <a:endParaRPr lang="en-US" dirty="0"/>
          </a:p>
        </p:txBody>
      </p:sp>
    </p:spTree>
    <p:extLst>
      <p:ext uri="{BB962C8B-B14F-4D97-AF65-F5344CB8AC3E}">
        <p14:creationId xmlns:p14="http://schemas.microsoft.com/office/powerpoint/2010/main" val="42564095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3434434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smtClean="0"/>
              <a:t>@BrucePayette @KhansenHansen</a:t>
            </a:r>
            <a:endParaRPr lang="en-US"/>
          </a:p>
        </p:txBody>
      </p:sp>
    </p:spTree>
    <p:extLst>
      <p:ext uri="{BB962C8B-B14F-4D97-AF65-F5344CB8AC3E}">
        <p14:creationId xmlns:p14="http://schemas.microsoft.com/office/powerpoint/2010/main" val="3132762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Feel free to add information about yourself</a:t>
            </a:r>
          </a:p>
          <a:p>
            <a:r>
              <a:rPr lang="en-US" dirty="0"/>
              <a:t>You may advertise yourself or your company</a:t>
            </a:r>
          </a:p>
          <a:p>
            <a:endParaRPr lang="en-US" dirty="0"/>
          </a:p>
          <a:p>
            <a:r>
              <a:rPr lang="en-US" dirty="0"/>
              <a:t>Keep this slide at the end of your presentation</a:t>
            </a:r>
          </a:p>
          <a:p>
            <a:endParaRPr lang="en-US" dirty="0"/>
          </a:p>
          <a:p>
            <a:r>
              <a:rPr lang="en-US" dirty="0"/>
              <a:t>Do not use presentation time for your bio</a:t>
            </a:r>
          </a:p>
          <a:p>
            <a:r>
              <a:rPr lang="en-US" dirty="0"/>
              <a:t>Instead, your bio is published in the conference materials</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smtClean="0"/>
              <a:t>@BrucePayette @KhansenHansen</a:t>
            </a:r>
            <a:endParaRPr lang="en-US" dirty="0"/>
          </a:p>
        </p:txBody>
      </p:sp>
    </p:spTree>
    <p:extLst>
      <p:ext uri="{BB962C8B-B14F-4D97-AF65-F5344CB8AC3E}">
        <p14:creationId xmlns:p14="http://schemas.microsoft.com/office/powerpoint/2010/main" val="18409389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smtClean="0"/>
              <a:t>@BrucePayette @KhansenHansen</a:t>
            </a:r>
            <a:endParaRPr lang="en-US" dirty="0"/>
          </a:p>
        </p:txBody>
      </p:sp>
    </p:spTree>
    <p:extLst>
      <p:ext uri="{BB962C8B-B14F-4D97-AF65-F5344CB8AC3E}">
        <p14:creationId xmlns:p14="http://schemas.microsoft.com/office/powerpoint/2010/main" val="4145755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3815699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smtClean="0"/>
              <a:t>@BrucePayette @KhansenHansen</a:t>
            </a:r>
            <a:endParaRPr lang="en-US"/>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sometimes developers end up with this</a:t>
            </a:r>
            <a:endParaRPr lang="en-US" dirty="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pic>
        <p:nvPicPr>
          <p:cNvPr id="5" name="Picture 4">
            <a:extLst>
              <a:ext uri="{FF2B5EF4-FFF2-40B4-BE49-F238E27FC236}">
                <a16:creationId xmlns:a16="http://schemas.microsoft.com/office/drawing/2014/main" id="{CCD30431-03E1-604B-BD66-DF2B8FA147E7}"/>
              </a:ext>
            </a:extLst>
          </p:cNvPr>
          <p:cNvPicPr>
            <a:picLocks noChangeAspect="1"/>
          </p:cNvPicPr>
          <p:nvPr/>
        </p:nvPicPr>
        <p:blipFill>
          <a:blip r:embed="rId2"/>
          <a:stretch>
            <a:fillRect/>
          </a:stretch>
        </p:blipFill>
        <p:spPr>
          <a:xfrm>
            <a:off x="1866403" y="1502410"/>
            <a:ext cx="3213100" cy="2171700"/>
          </a:xfrm>
          <a:prstGeom prst="rect">
            <a:avLst/>
          </a:prstGeom>
        </p:spPr>
      </p:pic>
      <p:pic>
        <p:nvPicPr>
          <p:cNvPr id="6" name="Picture 5">
            <a:extLst>
              <a:ext uri="{FF2B5EF4-FFF2-40B4-BE49-F238E27FC236}">
                <a16:creationId xmlns:a16="http://schemas.microsoft.com/office/drawing/2014/main" id="{9A408D95-1B6D-8C42-A1F3-A810CB01162F}"/>
              </a:ext>
            </a:extLst>
          </p:cNvPr>
          <p:cNvPicPr>
            <a:picLocks noChangeAspect="1"/>
          </p:cNvPicPr>
          <p:nvPr/>
        </p:nvPicPr>
        <p:blipFill>
          <a:blip r:embed="rId3"/>
          <a:stretch>
            <a:fillRect/>
          </a:stretch>
        </p:blipFill>
        <p:spPr>
          <a:xfrm>
            <a:off x="1866403" y="3674109"/>
            <a:ext cx="3213100" cy="2171701"/>
          </a:xfrm>
          <a:prstGeom prst="rect">
            <a:avLst/>
          </a:prstGeom>
        </p:spPr>
      </p:pic>
      <p:pic>
        <p:nvPicPr>
          <p:cNvPr id="7" name="Picture 6">
            <a:extLst>
              <a:ext uri="{FF2B5EF4-FFF2-40B4-BE49-F238E27FC236}">
                <a16:creationId xmlns:a16="http://schemas.microsoft.com/office/drawing/2014/main" id="{7130A17F-F2B1-4D49-A213-76489A02A939}"/>
              </a:ext>
            </a:extLst>
          </p:cNvPr>
          <p:cNvPicPr>
            <a:picLocks noChangeAspect="1"/>
          </p:cNvPicPr>
          <p:nvPr/>
        </p:nvPicPr>
        <p:blipFill>
          <a:blip r:embed="rId4"/>
          <a:stretch>
            <a:fillRect/>
          </a:stretch>
        </p:blipFill>
        <p:spPr>
          <a:xfrm>
            <a:off x="7124367" y="1502410"/>
            <a:ext cx="2947829" cy="2210872"/>
          </a:xfrm>
          <a:prstGeom prst="rect">
            <a:avLst/>
          </a:prstGeom>
        </p:spPr>
      </p:pic>
      <p:pic>
        <p:nvPicPr>
          <p:cNvPr id="8" name="Picture 7">
            <a:extLst>
              <a:ext uri="{FF2B5EF4-FFF2-40B4-BE49-F238E27FC236}">
                <a16:creationId xmlns:a16="http://schemas.microsoft.com/office/drawing/2014/main" id="{6C7F60A9-98B0-724F-A6B6-A24F4C71C1D8}"/>
              </a:ext>
            </a:extLst>
          </p:cNvPr>
          <p:cNvPicPr>
            <a:picLocks noChangeAspect="1"/>
          </p:cNvPicPr>
          <p:nvPr/>
        </p:nvPicPr>
        <p:blipFill>
          <a:blip r:embed="rId5"/>
          <a:stretch>
            <a:fillRect/>
          </a:stretch>
        </p:blipFill>
        <p:spPr>
          <a:xfrm>
            <a:off x="5079503" y="1482824"/>
            <a:ext cx="2907565" cy="2230457"/>
          </a:xfrm>
          <a:prstGeom prst="rect">
            <a:avLst/>
          </a:prstGeom>
        </p:spPr>
      </p:pic>
      <p:pic>
        <p:nvPicPr>
          <p:cNvPr id="9" name="Picture 8">
            <a:extLst>
              <a:ext uri="{FF2B5EF4-FFF2-40B4-BE49-F238E27FC236}">
                <a16:creationId xmlns:a16="http://schemas.microsoft.com/office/drawing/2014/main" id="{88582B61-059A-924D-B551-813B43274263}"/>
              </a:ext>
            </a:extLst>
          </p:cNvPr>
          <p:cNvPicPr>
            <a:picLocks noChangeAspect="1"/>
          </p:cNvPicPr>
          <p:nvPr/>
        </p:nvPicPr>
        <p:blipFill rotWithShape="1">
          <a:blip r:embed="rId6"/>
          <a:srcRect t="32745"/>
          <a:stretch/>
        </p:blipFill>
        <p:spPr>
          <a:xfrm>
            <a:off x="7987068" y="3713282"/>
            <a:ext cx="2084639" cy="2132528"/>
          </a:xfrm>
          <a:prstGeom prst="rect">
            <a:avLst/>
          </a:prstGeom>
        </p:spPr>
      </p:pic>
      <p:pic>
        <p:nvPicPr>
          <p:cNvPr id="10" name="Picture 9">
            <a:extLst>
              <a:ext uri="{FF2B5EF4-FFF2-40B4-BE49-F238E27FC236}">
                <a16:creationId xmlns:a16="http://schemas.microsoft.com/office/drawing/2014/main" id="{5DD63B83-C2B3-A742-9D1E-252A069426DD}"/>
              </a:ext>
            </a:extLst>
          </p:cNvPr>
          <p:cNvPicPr>
            <a:picLocks noChangeAspect="1"/>
          </p:cNvPicPr>
          <p:nvPr/>
        </p:nvPicPr>
        <p:blipFill rotWithShape="1">
          <a:blip r:embed="rId7"/>
          <a:srcRect l="12488" r="12618"/>
          <a:stretch/>
        </p:blipFill>
        <p:spPr>
          <a:xfrm>
            <a:off x="5079503" y="3713282"/>
            <a:ext cx="2908543" cy="2132528"/>
          </a:xfrm>
          <a:prstGeom prst="rect">
            <a:avLst/>
          </a:prstGeom>
        </p:spPr>
      </p:pic>
    </p:spTree>
    <p:extLst>
      <p:ext uri="{BB962C8B-B14F-4D97-AF65-F5344CB8AC3E}">
        <p14:creationId xmlns:p14="http://schemas.microsoft.com/office/powerpoint/2010/main" val="820353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smtClean="0"/>
              <a:t>@BrucePayette @KhansenHansen</a:t>
            </a:r>
            <a:endParaRPr lang="en-US"/>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smtClean="0"/>
              <a:t>@BrucePayette @KhansenHansen</a:t>
            </a:r>
            <a:endParaRPr lang="en-US"/>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PowerShell AWS Cloud Development </a:t>
            </a:r>
            <a:r>
              <a:rPr lang="en-US" dirty="0" smtClean="0"/>
              <a:t>Kit </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normAutofit lnSpcReduction="10000"/>
          </a:bodyPr>
          <a:lstStyle/>
          <a:p>
            <a:r>
              <a:rPr lang="en-US" dirty="0"/>
              <a:t>Kenneth Hansen</a:t>
            </a:r>
          </a:p>
          <a:p>
            <a:r>
              <a:rPr lang="en-US" dirty="0"/>
              <a:t>Bruce Payette</a:t>
            </a:r>
          </a:p>
          <a:p>
            <a:r>
              <a:rPr lang="en-US" dirty="0"/>
              <a:t>Amazon </a:t>
            </a:r>
            <a:r>
              <a:rPr lang="en-US" dirty="0" smtClean="0"/>
              <a:t>AWS</a:t>
            </a:r>
            <a:endParaRPr lang="en-US" dirty="0"/>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838200" y="1212796"/>
            <a:ext cx="10515600" cy="5031069"/>
          </a:xfrm>
        </p:spPr>
        <p:txBody>
          <a:bodyPr>
            <a:normAutofit/>
          </a:bodyPr>
          <a:lstStyle/>
          <a:p>
            <a:pPr marL="457200" indent="-457200">
              <a:buFont typeface="Arial" panose="020B0604020202020204" pitchFamily="34" charset="0"/>
              <a:buChar char="•"/>
            </a:pPr>
            <a:r>
              <a:rPr lang="de-DE" dirty="0" smtClean="0"/>
              <a:t>AWS Cloud Development Kit for </a:t>
            </a:r>
            <a:r>
              <a:rPr lang="de-DE" dirty="0" smtClean="0"/>
              <a:t>Infrastructure</a:t>
            </a:r>
            <a:endParaRPr lang="de-DE" dirty="0" smtClean="0"/>
          </a:p>
          <a:p>
            <a:pPr marL="914400" lvl="1" indent="-457200">
              <a:buFont typeface="Arial" panose="020B0604020202020204" pitchFamily="34" charset="0"/>
              <a:buChar char="•"/>
            </a:pPr>
            <a:r>
              <a:rPr lang="de-DE" dirty="0" smtClean="0"/>
              <a:t>Why?</a:t>
            </a:r>
          </a:p>
          <a:p>
            <a:pPr marL="914400" lvl="1" indent="-457200">
              <a:buFont typeface="Arial" panose="020B0604020202020204" pitchFamily="34" charset="0"/>
              <a:buChar char="•"/>
            </a:pPr>
            <a:r>
              <a:rPr lang="de-DE" dirty="0" smtClean="0"/>
              <a:t>What?</a:t>
            </a:r>
          </a:p>
          <a:p>
            <a:pPr marL="914400" lvl="1" indent="-457200">
              <a:buFont typeface="Arial" panose="020B0604020202020204" pitchFamily="34" charset="0"/>
              <a:buChar char="•"/>
            </a:pPr>
            <a:r>
              <a:rPr lang="de-DE" dirty="0" smtClean="0"/>
              <a:t>How?</a:t>
            </a:r>
          </a:p>
          <a:p>
            <a:pPr marL="457200" indent="-457200">
              <a:buFont typeface="Arial" panose="020B0604020202020204" pitchFamily="34" charset="0"/>
              <a:buChar char="•"/>
            </a:pPr>
            <a:r>
              <a:rPr lang="de-DE" dirty="0" smtClean="0"/>
              <a:t>Learn what is the AWS Cloud Development Kit (CDK) and understand why it matters</a:t>
            </a:r>
            <a:endParaRPr lang="de-DE" dirty="0"/>
          </a:p>
          <a:p>
            <a:pPr marL="457200" indent="-457200">
              <a:buFont typeface="Arial" panose="020B0604020202020204" pitchFamily="34" charset="0"/>
              <a:buChar char="•"/>
            </a:pPr>
            <a:r>
              <a:rPr lang="de-DE" dirty="0" smtClean="0"/>
              <a:t>Understand how to use PowerShell CDK to create your cloud infrastructure</a:t>
            </a:r>
          </a:p>
          <a:p>
            <a:pPr marL="457200" indent="-457200">
              <a:buFont typeface="Arial" panose="020B0604020202020204" pitchFamily="34" charset="0"/>
              <a:buChar char="•"/>
            </a:pPr>
            <a:r>
              <a:rPr lang="de-DE" dirty="0" smtClean="0"/>
              <a:t>Preview a simplified DSL in PowerShell and consider ideas on how to improve the experience</a:t>
            </a:r>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smtClean="0"/>
              <a:t>@BrucePayette @KhansenHansen</a:t>
            </a:r>
            <a:endParaRPr lang="en-US" dirty="0"/>
          </a:p>
        </p:txBody>
      </p:sp>
    </p:spTree>
    <p:extLst>
      <p:ext uri="{BB962C8B-B14F-4D97-AF65-F5344CB8AC3E}">
        <p14:creationId xmlns:p14="http://schemas.microsoft.com/office/powerpoint/2010/main" val="1387870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530"/>
            <a:ext cx="10515600" cy="780769"/>
          </a:xfrm>
        </p:spPr>
        <p:txBody>
          <a:bodyPr/>
          <a:lstStyle/>
          <a:p>
            <a:r>
              <a:rPr lang="en-US" dirty="0" smtClean="0"/>
              <a:t>Why Software is eating the World</a:t>
            </a:r>
            <a:endParaRPr lang="en-US" dirty="0">
              <a:solidFill>
                <a:srgbClr val="FF0000"/>
              </a:solidFill>
            </a:endParaRPr>
          </a:p>
        </p:txBody>
      </p:sp>
      <p:sp>
        <p:nvSpPr>
          <p:cNvPr id="3" name="Content Placeholder 2"/>
          <p:cNvSpPr>
            <a:spLocks noGrp="1"/>
          </p:cNvSpPr>
          <p:nvPr>
            <p:ph idx="1"/>
          </p:nvPr>
        </p:nvSpPr>
        <p:spPr>
          <a:xfrm>
            <a:off x="838200" y="960170"/>
            <a:ext cx="10181897" cy="483942"/>
          </a:xfrm>
        </p:spPr>
        <p:txBody>
          <a:bodyPr>
            <a:normAutofit lnSpcReduction="10000"/>
          </a:bodyPr>
          <a:lstStyle/>
          <a:p>
            <a:pPr algn="ctr"/>
            <a:r>
              <a:rPr lang="en-US" sz="3100" i="1" dirty="0">
                <a:solidFill>
                  <a:schemeClr val="accent2">
                    <a:lumMod val="75000"/>
                  </a:schemeClr>
                </a:solidFill>
                <a:ea typeface="+mj-ea"/>
              </a:rPr>
              <a:t>The Cloud is consuming </a:t>
            </a:r>
            <a:r>
              <a:rPr lang="en-US" sz="3100" i="1" dirty="0" smtClean="0">
                <a:solidFill>
                  <a:schemeClr val="accent2">
                    <a:lumMod val="75000"/>
                  </a:schemeClr>
                </a:solidFill>
                <a:ea typeface="+mj-ea"/>
              </a:rPr>
              <a:t>Software</a:t>
            </a:r>
            <a:endParaRPr lang="en-US" sz="3100" i="1" dirty="0">
              <a:solidFill>
                <a:schemeClr val="accent2">
                  <a:lumMod val="75000"/>
                </a:schemeClr>
              </a:solidFill>
              <a:ea typeface="+mj-ea"/>
            </a:endParaRPr>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US" smtClean="0"/>
              <a:t>@BrucePayette @KhansenHansen</a:t>
            </a:r>
            <a:endParaRPr lang="en-US" dirty="0"/>
          </a:p>
        </p:txBody>
      </p:sp>
      <p:sp>
        <p:nvSpPr>
          <p:cNvPr id="8" name="Content Placeholder 2"/>
          <p:cNvSpPr txBox="1">
            <a:spLocks/>
          </p:cNvSpPr>
          <p:nvPr/>
        </p:nvSpPr>
        <p:spPr>
          <a:xfrm>
            <a:off x="838200" y="1627584"/>
            <a:ext cx="4719802" cy="3505200"/>
          </a:xfrm>
          <a:prstGeom prst="rect">
            <a:avLst/>
          </a:prstGeom>
          <a:solidFill>
            <a:schemeClr val="accent1">
              <a:lumMod val="60000"/>
              <a:lumOff val="40000"/>
            </a:schemeClr>
          </a:solidFill>
          <a:ln>
            <a:solidFill>
              <a:schemeClr val="accent1"/>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Commonly Understood Why</a:t>
            </a:r>
            <a:endParaRPr lang="en-US" dirty="0"/>
          </a:p>
          <a:p>
            <a:pPr marL="285750" indent="-285750">
              <a:buFont typeface="Arial" panose="020B0604020202020204" pitchFamily="34" charset="0"/>
              <a:buChar char="•"/>
            </a:pPr>
            <a:r>
              <a:rPr lang="en-US" dirty="0"/>
              <a:t>Flexibility</a:t>
            </a:r>
          </a:p>
          <a:p>
            <a:pPr marL="285750" indent="-285750">
              <a:buFont typeface="Arial" panose="020B0604020202020204" pitchFamily="34" charset="0"/>
              <a:buChar char="•"/>
            </a:pPr>
            <a:r>
              <a:rPr lang="en-US" dirty="0"/>
              <a:t>Cost  reduction</a:t>
            </a:r>
          </a:p>
          <a:p>
            <a:pPr marL="285750" indent="-285750">
              <a:buFont typeface="Arial" panose="020B0604020202020204" pitchFamily="34" charset="0"/>
              <a:buChar char="•"/>
            </a:pPr>
            <a:r>
              <a:rPr lang="en-US" dirty="0"/>
              <a:t>Access</a:t>
            </a:r>
          </a:p>
          <a:p>
            <a:pPr marL="285750" indent="-285750">
              <a:buFont typeface="Arial" panose="020B0604020202020204" pitchFamily="34" charset="0"/>
              <a:buChar char="•"/>
            </a:pPr>
            <a:r>
              <a:rPr lang="en-US" dirty="0"/>
              <a:t>Startup </a:t>
            </a:r>
          </a:p>
          <a:p>
            <a:pPr marL="285750" indent="-285750">
              <a:buFont typeface="Arial" panose="020B0604020202020204" pitchFamily="34" charset="0"/>
              <a:buChar char="•"/>
            </a:pPr>
            <a:r>
              <a:rPr lang="en-US" dirty="0"/>
              <a:t>Disaster Recovery and Backup</a:t>
            </a:r>
          </a:p>
        </p:txBody>
      </p:sp>
      <p:sp>
        <p:nvSpPr>
          <p:cNvPr id="9" name="Content Placeholder 2"/>
          <p:cNvSpPr txBox="1">
            <a:spLocks/>
          </p:cNvSpPr>
          <p:nvPr/>
        </p:nvSpPr>
        <p:spPr>
          <a:xfrm>
            <a:off x="6300295" y="1627584"/>
            <a:ext cx="4719802" cy="3505200"/>
          </a:xfrm>
          <a:prstGeom prst="rect">
            <a:avLst/>
          </a:prstGeom>
          <a:solidFill>
            <a:schemeClr val="accent1">
              <a:lumMod val="60000"/>
              <a:lumOff val="40000"/>
            </a:schemeClr>
          </a:solidFill>
          <a:ln>
            <a:solidFill>
              <a:schemeClr val="accent1"/>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Frequently Forgotten Why</a:t>
            </a:r>
            <a:endParaRPr lang="en-US" dirty="0"/>
          </a:p>
          <a:p>
            <a:pPr marL="285750" indent="-285750">
              <a:buFont typeface="Arial" panose="020B0604020202020204" pitchFamily="34" charset="0"/>
              <a:buChar char="•"/>
            </a:pPr>
            <a:r>
              <a:rPr lang="en-US" dirty="0" smtClean="0"/>
              <a:t>Hardware</a:t>
            </a:r>
          </a:p>
          <a:p>
            <a:pPr marL="285750" indent="-285750">
              <a:buFont typeface="Arial" panose="020B0604020202020204" pitchFamily="34" charset="0"/>
              <a:buChar char="•"/>
            </a:pPr>
            <a:r>
              <a:rPr lang="en-US" dirty="0" smtClean="0"/>
              <a:t>Cost tuning</a:t>
            </a:r>
          </a:p>
          <a:p>
            <a:pPr marL="285750" indent="-285750">
              <a:buFont typeface="Arial" panose="020B0604020202020204" pitchFamily="34" charset="0"/>
              <a:buChar char="•"/>
            </a:pPr>
            <a:r>
              <a:rPr lang="en-US" dirty="0" smtClean="0"/>
              <a:t>Security</a:t>
            </a:r>
            <a:endParaRPr lang="en-US" dirty="0"/>
          </a:p>
          <a:p>
            <a:pPr marL="285750" indent="-285750">
              <a:buFont typeface="Arial" panose="020B0604020202020204" pitchFamily="34" charset="0"/>
              <a:buChar char="•"/>
            </a:pPr>
            <a:r>
              <a:rPr lang="en-US" dirty="0" smtClean="0"/>
              <a:t>Software Updates</a:t>
            </a:r>
            <a:endParaRPr lang="en-US" dirty="0"/>
          </a:p>
          <a:p>
            <a:pPr marL="285750" indent="-285750">
              <a:buFont typeface="Arial" panose="020B0604020202020204" pitchFamily="34" charset="0"/>
              <a:buChar char="•"/>
            </a:pPr>
            <a:r>
              <a:rPr lang="en-US" dirty="0" smtClean="0"/>
              <a:t>Encourages </a:t>
            </a:r>
            <a:r>
              <a:rPr lang="en-US" dirty="0"/>
              <a:t>new </a:t>
            </a:r>
            <a:r>
              <a:rPr lang="en-US" dirty="0" smtClean="0"/>
              <a:t>thinking (micro-services, serverless)</a:t>
            </a:r>
            <a:endParaRPr lang="en-US" dirty="0"/>
          </a:p>
        </p:txBody>
      </p:sp>
      <p:sp>
        <p:nvSpPr>
          <p:cNvPr id="10" name="Content Placeholder 2"/>
          <p:cNvSpPr txBox="1">
            <a:spLocks/>
          </p:cNvSpPr>
          <p:nvPr/>
        </p:nvSpPr>
        <p:spPr>
          <a:xfrm>
            <a:off x="2739916" y="5316257"/>
            <a:ext cx="6023084" cy="117979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solidFill>
              <a:schemeClr val="accent1"/>
            </a:solidFill>
          </a:ln>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Master of the Universe…</a:t>
            </a:r>
          </a:p>
          <a:p>
            <a:pPr algn="ctr"/>
            <a:r>
              <a:rPr lang="en-US" b="1" dirty="0" smtClean="0"/>
              <a:t>INNOVATION</a:t>
            </a:r>
          </a:p>
        </p:txBody>
      </p:sp>
    </p:spTree>
    <p:extLst>
      <p:ext uri="{BB962C8B-B14F-4D97-AF65-F5344CB8AC3E}">
        <p14:creationId xmlns:p14="http://schemas.microsoft.com/office/powerpoint/2010/main" val="27354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3752</TotalTime>
  <Words>2379</Words>
  <Application>Microsoft Office PowerPoint</Application>
  <PresentationFormat>Widescreen</PresentationFormat>
  <Paragraphs>401</Paragraphs>
  <Slides>40</Slides>
  <Notes>24</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Alfarn</vt:lpstr>
      <vt:lpstr>Calibri</vt:lpstr>
      <vt:lpstr>Amazon Ember</vt:lpstr>
      <vt:lpstr>Lucida Console</vt:lpstr>
      <vt:lpstr>Segoe UI</vt:lpstr>
      <vt:lpstr>Stencil</vt:lpstr>
      <vt:lpstr>CarlMarx</vt:lpstr>
      <vt:lpstr>Consolas</vt:lpstr>
      <vt:lpstr>Arial</vt:lpstr>
      <vt:lpstr>Office</vt:lpstr>
      <vt:lpstr>Custom Design</vt:lpstr>
      <vt:lpstr>PowerShell AWS Cloud Development Kit</vt:lpstr>
      <vt:lpstr>PowerPoint Presentation</vt:lpstr>
      <vt:lpstr>PowerPoint Presentation</vt:lpstr>
      <vt:lpstr>PowerPoint Presentation</vt:lpstr>
      <vt:lpstr>PowerPoint Presentation</vt:lpstr>
      <vt:lpstr>PowerPoint Presentation</vt:lpstr>
      <vt:lpstr>PowerShell AWS Cloud Development Kit </vt:lpstr>
      <vt:lpstr>This Session</vt:lpstr>
      <vt:lpstr>Why Software is eating the World</vt:lpstr>
      <vt:lpstr>Innovation</vt:lpstr>
      <vt:lpstr>What’s the Problem? </vt:lpstr>
      <vt:lpstr>We want customers to build this…</vt:lpstr>
      <vt:lpstr>Easy - Create a new website</vt:lpstr>
      <vt:lpstr>PowerPoint Presentation</vt:lpstr>
      <vt:lpstr>Logging</vt:lpstr>
      <vt:lpstr>Infrastructure Conformance </vt:lpstr>
      <vt:lpstr>Security</vt:lpstr>
      <vt:lpstr>Harder - Creating a virtual private cloud (VPC) &amp; IIS web server fleet</vt:lpstr>
      <vt:lpstr>VPC and Subnets</vt:lpstr>
      <vt:lpstr>The AWS Cloud Development Kit (CDK) </vt:lpstr>
      <vt:lpstr>PowerPoint Presentation</vt:lpstr>
      <vt:lpstr>CDK Concepts and Terminology</vt:lpstr>
      <vt:lpstr>Structure of CDK Applications</vt:lpstr>
      <vt:lpstr>“Infrastructure in Code”</vt:lpstr>
      <vt:lpstr>CDK is Isomorphic to PowerShell DSC </vt:lpstr>
      <vt:lpstr>CDK Applications</vt:lpstr>
      <vt:lpstr>Basic CDK CLI Commands</vt:lpstr>
      <vt:lpstr>PowerPoint Presentation</vt:lpstr>
      <vt:lpstr>Example: “cdk diff” output</vt:lpstr>
      <vt:lpstr>Create Your Own Constructs</vt:lpstr>
      <vt:lpstr>Implement a Construct using Classes</vt:lpstr>
      <vt:lpstr>Example: Complete PSCDK Application</vt:lpstr>
      <vt:lpstr>Pulling the covers back…</vt:lpstr>
      <vt:lpstr>Summary</vt:lpstr>
      <vt:lpstr>PowerPoint Presentation</vt:lpstr>
      <vt:lpstr>PowerPoint Presentation</vt:lpstr>
      <vt:lpstr>about_Speaker</vt:lpstr>
      <vt:lpstr>How to insert your Twitter handle</vt:lpstr>
      <vt:lpstr>PowerPoint Presentation</vt:lpstr>
      <vt:lpstr>So sometimes developers end up with this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Payette, Bruce</cp:lastModifiedBy>
  <cp:revision>123</cp:revision>
  <dcterms:created xsi:type="dcterms:W3CDTF">2019-04-18T11:57:57Z</dcterms:created>
  <dcterms:modified xsi:type="dcterms:W3CDTF">2019-06-06T09:27:20Z</dcterms:modified>
</cp:coreProperties>
</file>